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/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Автор и дата</a:t>
            </a:r>
          </a:p>
        </p:txBody>
      </p:sp>
      <p:sp>
        <p:nvSpPr>
          <p:cNvPr id="12" name="Заголовок презентации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/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Информационное сообщение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Уровень текста 1…"/>
          <p:cNvSpPr txBox="1"/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7" name="Информация о факте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Информация о факте</a:t>
            </a:r>
          </a:p>
        </p:txBody>
      </p:sp>
      <p:sp>
        <p:nvSpPr>
          <p:cNvPr id="108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Авторство"/>
          <p:cNvSpPr txBox="1"/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Авторство</a:t>
            </a:r>
          </a:p>
        </p:txBody>
      </p:sp>
      <p:sp>
        <p:nvSpPr>
          <p:cNvPr id="116" name="Уровень текста 1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«Важная цитата»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Миска салата с жареным рисом, варёными яйцами и палочками для еды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Тарелка с рублеными котлетами из лосося, салатом и хумусом 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Тарелка пасты папарделле с зелёным маслом из петрушки, жареным фундуком и стружкой сыра пармезан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миска салата с жареным рисом, варёными яйцами и палочками для еды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Авокадо и лаймы"/>
          <p:cNvSpPr/>
          <p:nvPr>
            <p:ph type="pic" idx="21"/>
          </p:nvPr>
        </p:nvSpPr>
        <p:spPr>
          <a:xfrm>
            <a:off x="-1155700" y="-1295400"/>
            <a:ext cx="26746200" cy="1601893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Заголовок презентации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Заголовок презентации</a:t>
            </a:r>
          </a:p>
        </p:txBody>
      </p:sp>
      <p:sp>
        <p:nvSpPr>
          <p:cNvPr id="23" name="Автор и дата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Автор и дата</a:t>
            </a:r>
          </a:p>
        </p:txBody>
      </p:sp>
      <p:sp>
        <p:nvSpPr>
          <p:cNvPr id="24" name="Уровень текста 1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презентации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Тарелка с рублеными котлетами из лосося, салатом и хумусом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Заголовок слайда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Заголовок слайда</a:t>
            </a:r>
          </a:p>
        </p:txBody>
      </p:sp>
      <p:sp>
        <p:nvSpPr>
          <p:cNvPr id="34" name="Уровень текста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Подзаголовок слайда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Номер слайда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43" name="Подзаголовок слайда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44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одзаголовок слайда"/>
          <p:cNvSpPr txBox="1"/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61" name="Уровень текста 1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2" name="Тарелка пасты папарделле с зелёным маслом из петрушки, жареным фундуком и стружкой сыра пармезан"/>
          <p:cNvSpPr/>
          <p:nvPr>
            <p:ph type="pic" idx="22"/>
          </p:nvPr>
        </p:nvSpPr>
        <p:spPr>
          <a:xfrm>
            <a:off x="12192000" y="-407266"/>
            <a:ext cx="10916874" cy="1455583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3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64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Заголовок раздела</a:t>
            </a:r>
          </a:p>
        </p:txBody>
      </p:sp>
      <p:sp>
        <p:nvSpPr>
          <p:cNvPr id="72" name="Номер слайда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слайда</a:t>
            </a:r>
          </a:p>
        </p:txBody>
      </p:sp>
      <p:sp>
        <p:nvSpPr>
          <p:cNvPr id="80" name="Подзаголовок слайда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слайда</a:t>
            </a:r>
          </a:p>
        </p:txBody>
      </p:sp>
      <p:sp>
        <p:nvSpPr>
          <p:cNvPr id="8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Заголовок повестки дня</a:t>
            </a:r>
          </a:p>
        </p:txBody>
      </p:sp>
      <p:sp>
        <p:nvSpPr>
          <p:cNvPr id="89" name="Подзаголовок повестки дня"/>
          <p:cNvSpPr txBox="1"/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Подзаголовок повестки дня</a:t>
            </a:r>
          </a:p>
        </p:txBody>
      </p:sp>
      <p:sp>
        <p:nvSpPr>
          <p:cNvPr id="90" name="Уровень текста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Темы повестки дня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Номер слайда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/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Заголовок слайда</a:t>
            </a:r>
          </a:p>
        </p:txBody>
      </p:sp>
      <p:sp>
        <p:nvSpPr>
          <p:cNvPr id="3" name="Уровень текста 1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Текст пункта на слайде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Номер слайда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jpeg"/><Relationship Id="rId3" Type="http://schemas.openxmlformats.org/officeDocument/2006/relationships/image" Target="../media/image1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Relationship Id="rId3" Type="http://schemas.openxmlformats.org/officeDocument/2006/relationships/image" Target="../media/image1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tif"/><Relationship Id="rId3" Type="http://schemas.openxmlformats.org/officeDocument/2006/relationships/image" Target="../media/image3.tif"/><Relationship Id="rId4" Type="http://schemas.openxmlformats.org/officeDocument/2006/relationships/image" Target="../media/image4.tif"/><Relationship Id="rId5" Type="http://schemas.openxmlformats.org/officeDocument/2006/relationships/image" Target="../media/image5.tif"/><Relationship Id="rId6" Type="http://schemas.openxmlformats.org/officeDocument/2006/relationships/image" Target="../media/image1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Тис М.В., лаборант-исследователь исследовательской лаборатории ФБУ «СПбНИИЛХ»…"/>
          <p:cNvSpPr txBox="1"/>
          <p:nvPr>
            <p:ph type="body" idx="21"/>
          </p:nvPr>
        </p:nvSpPr>
        <p:spPr>
          <a:xfrm>
            <a:off x="1206499" y="8340583"/>
            <a:ext cx="21971002" cy="303279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Тис М.В., лаборант-исследователь исследовательской лаборатории ФБУ «СПбНИИЛХ» </a:t>
            </a:r>
          </a:p>
          <a:p>
            <a:pPr/>
            <a:r>
              <a:t>Павлов Н.А., студент СПбГЛТУ</a:t>
            </a:r>
          </a:p>
          <a:p>
            <a:pPr/>
          </a:p>
          <a:p>
            <a:pPr/>
            <a:r>
              <a:t>2024 г.</a:t>
            </a:r>
          </a:p>
        </p:txBody>
      </p:sp>
      <p:sp>
        <p:nvSpPr>
          <p:cNvPr id="152" name="Исследование взаимодействия генотип-среда в лесных культурах ели европейской с помощью регрессионного анализа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defTabSz="1804370">
              <a:defRPr spc="-171" sz="8584"/>
            </a:lvl1pPr>
          </a:lstStyle>
          <a:p>
            <a:pPr/>
            <a:r>
              <a:t>Исследование взаимодействия генотип-среда в лесных культурах ели европейской с помощью регрессионного анализа</a:t>
            </a:r>
          </a:p>
        </p:txBody>
      </p:sp>
      <p:pic>
        <p:nvPicPr>
          <p:cNvPr id="153" name="Рисунок 3" descr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233542" y="11917759"/>
            <a:ext cx="5929703" cy="1433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Объект исследования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Объект исследования</a:t>
            </a:r>
          </a:p>
        </p:txBody>
      </p:sp>
      <p:sp>
        <p:nvSpPr>
          <p:cNvPr id="156" name="Лесные культуры ели европейской в возрасте 11 лет, произрастающие на объекте лесных культур, расположенном в 81 квартале Дружносельского лесничества Ленинградской области.…"/>
          <p:cNvSpPr txBox="1"/>
          <p:nvPr>
            <p:ph type="body" sz="half" idx="1"/>
          </p:nvPr>
        </p:nvSpPr>
        <p:spPr>
          <a:xfrm>
            <a:off x="1206500" y="3087205"/>
            <a:ext cx="14036556" cy="825601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Лесные культуры ели европейской в возрасте 11 лет, произрастающие на объекте лесных культур, расположенном в 81 квартале Дружносельского лесничества Ленинградской области. </a:t>
            </a:r>
          </a:p>
          <a:p>
            <a:pPr marL="0" indent="0">
              <a:buSzTx/>
              <a:buNone/>
            </a:pPr>
            <a:r>
              <a:t>В работе использовались данные наблюдений за динамикой роста и фенологическими показателями выборки, накопленные в период с 2019 по 2023 год д.с.-х.н. Жигуновым А.В.</a:t>
            </a:r>
          </a:p>
        </p:txBody>
      </p:sp>
      <p:pic>
        <p:nvPicPr>
          <p:cNvPr id="157" name="Рисунок 3" descr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233542" y="11917759"/>
            <a:ext cx="5929703" cy="14331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telegram-cloud-photo-size-2-5296453730289438712-y.jpg" descr="telegram-cloud-photo-size-2-5296453730289438712-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053495" y="1919440"/>
            <a:ext cx="7407841" cy="98771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Объект исследования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Объект исследования</a:t>
            </a:r>
          </a:p>
        </p:txBody>
      </p:sp>
      <p:graphicFrame>
        <p:nvGraphicFramePr>
          <p:cNvPr id="161" name="Таблица"/>
          <p:cNvGraphicFramePr/>
          <p:nvPr/>
        </p:nvGraphicFramePr>
        <p:xfrm>
          <a:off x="1220384" y="2671174"/>
          <a:ext cx="13069208" cy="919415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0" rtl="0">
                <a:tableStyleId>{4C3C2611-4C71-4FC5-86AE-919BDF0F9419}</a:tableStyleId>
              </a:tblPr>
              <a:tblGrid>
                <a:gridCol w="1865215"/>
                <a:gridCol w="1865215"/>
                <a:gridCol w="1865215"/>
                <a:gridCol w="1865215"/>
                <a:gridCol w="1865215"/>
                <a:gridCol w="1865215"/>
                <a:gridCol w="1865215"/>
              </a:tblGrid>
              <a:tr h="2295362">
                <a:tc>
                  <a:txBody>
                    <a:bodyPr/>
                    <a:lstStyle/>
                    <a:p>
                      <a:pPr defTabSz="457200">
                        <a:spcBef>
                          <a:spcPts val="1600"/>
                        </a:spcBef>
                        <a:defRPr b="0"/>
                      </a:pPr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Биометрический параметр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>
                        <a:defRPr b="0"/>
                      </a:pPr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Минимальное значение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>
                        <a:defRPr b="0"/>
                      </a:pPr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Среднее значение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>
                        <a:defRPr b="0"/>
                      </a:pPr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Стандартное отклонение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>
                        <a:defRPr b="0"/>
                      </a:pPr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Медиана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>
                        <a:defRPr b="0"/>
                      </a:pPr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Максимальное значение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>
                        <a:defRPr b="0"/>
                      </a:pPr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Коэффициент вариации</a:t>
                      </a:r>
                    </a:p>
                  </a:txBody>
                  <a:tcPr marL="50800" marR="50800" marT="50800" marB="50800" anchor="t" anchorCtr="0" horzOverflow="overflow"/>
                </a:tc>
              </a:tr>
              <a:tr h="2295362">
                <a:tc>
                  <a:txBody>
                    <a:bodyPr/>
                    <a:lstStyle/>
                    <a:p>
                      <a:pPr algn="l"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Высота растения, см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226,5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55,7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224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344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</a:p>
                  </a:txBody>
                  <a:tcPr marL="50800" marR="50800" marT="50800" marB="50800" anchor="t" anchorCtr="0" horzOverflow="overflow"/>
                </a:tc>
              </a:tr>
              <a:tr h="2295362">
                <a:tc>
                  <a:txBody>
                    <a:bodyPr/>
                    <a:lstStyle/>
                    <a:p>
                      <a:pPr algn="l"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Диаметр на высоте груди (1,3 м), мм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5,6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22,2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9,1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21,2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42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</a:p>
                  </a:txBody>
                  <a:tcPr marL="50800" marR="50800" marT="50800" marB="50800" anchor="t" anchorCtr="0" horzOverflow="overflow"/>
                </a:tc>
              </a:tr>
              <a:tr h="2295362">
                <a:tc>
                  <a:txBody>
                    <a:bodyPr/>
                    <a:lstStyle/>
                    <a:p>
                      <a:pPr algn="l"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Прирост за 2023 год по высоте, см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34,8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19,5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122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57200"/>
                      <a:r>
                        <a:rPr sz="3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56</a:t>
                      </a:r>
                    </a:p>
                  </a:txBody>
                  <a:tcPr marL="50800" marR="50800" marT="50800" marB="50800" anchor="t" anchorCtr="0" horzOverflow="overflow"/>
                </a:tc>
              </a:tr>
            </a:tbl>
          </a:graphicData>
        </a:graphic>
      </p:graphicFrame>
      <p:pic>
        <p:nvPicPr>
          <p:cNvPr id="162" name="Рисунок 3" descr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233542" y="11917759"/>
            <a:ext cx="5929703" cy="1433164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telegram-cloud-photo-size-2-5341736906225998995-y.jpg" descr="telegram-cloud-photo-size-2-5341736906225998995-y.jpg"/>
          <p:cNvPicPr>
            <a:picLocks noChangeAspect="1"/>
          </p:cNvPicPr>
          <p:nvPr/>
        </p:nvPicPr>
        <p:blipFill>
          <a:blip r:embed="rId3">
            <a:extLst/>
          </a:blip>
          <a:srcRect l="0" t="0" r="0" b="0"/>
          <a:stretch>
            <a:fillRect/>
          </a:stretch>
        </p:blipFill>
        <p:spPr>
          <a:xfrm>
            <a:off x="14574907" y="2655966"/>
            <a:ext cx="6908763" cy="9211685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Фото:…"/>
          <p:cNvSpPr txBox="1"/>
          <p:nvPr/>
        </p:nvSpPr>
        <p:spPr>
          <a:xfrm>
            <a:off x="21594918" y="10884116"/>
            <a:ext cx="2439358" cy="9051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600">
                <a:solidFill>
                  <a:srgbClr val="000000"/>
                </a:solidFill>
              </a:defRPr>
            </a:pPr>
            <a:r>
              <a:t>Фото:</a:t>
            </a:r>
          </a:p>
          <a:p>
            <a:pPr algn="l">
              <a:defRPr sz="2600">
                <a:solidFill>
                  <a:srgbClr val="000000"/>
                </a:solidFill>
              </a:defRPr>
            </a:pPr>
            <a:r>
              <a:t>А.В. Жигунов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Связь между скоростью роста и феноформой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194505">
              <a:defRPr spc="-153" sz="7650"/>
            </a:lvl1pPr>
          </a:lstStyle>
          <a:p>
            <a:pPr/>
            <a:r>
              <a:t>Связь между скоростью роста и феноформой</a:t>
            </a:r>
          </a:p>
        </p:txBody>
      </p:sp>
      <p:sp>
        <p:nvSpPr>
          <p:cNvPr id="167" name="Дисперсионный анализ подтверждает связь между приростом дерева и сроком распускания почек: поздние формы характеризуются лучшим приростом вследствие отсутствия обмерзания."/>
          <p:cNvSpPr txBox="1"/>
          <p:nvPr>
            <p:ph type="body" sz="quarter" idx="1"/>
          </p:nvPr>
        </p:nvSpPr>
        <p:spPr>
          <a:xfrm>
            <a:off x="1348680" y="2920210"/>
            <a:ext cx="14845951" cy="3023000"/>
          </a:xfrm>
          <a:prstGeom prst="rect">
            <a:avLst/>
          </a:prstGeom>
        </p:spPr>
        <p:txBody>
          <a:bodyPr/>
          <a:lstStyle>
            <a:lvl1pPr marL="0" indent="0" algn="just">
              <a:buSzTx/>
              <a:buNone/>
            </a:lvl1pPr>
          </a:lstStyle>
          <a:p>
            <a:pPr/>
            <a:r>
              <a:t>Дисперсионный анализ подтверждает связь между приростом дерева и сроком распускания почек: поздние формы характеризуются лучшим приростом вследствие отсутствия обмерзания.  </a:t>
            </a:r>
          </a:p>
        </p:txBody>
      </p:sp>
      <p:graphicFrame>
        <p:nvGraphicFramePr>
          <p:cNvPr id="168" name="Таблица"/>
          <p:cNvGraphicFramePr/>
          <p:nvPr/>
        </p:nvGraphicFramePr>
        <p:xfrm>
          <a:off x="1638614" y="6447156"/>
          <a:ext cx="9353792" cy="5008781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2282370"/>
                <a:gridCol w="831326"/>
                <a:gridCol w="1556848"/>
                <a:gridCol w="1556848"/>
                <a:gridCol w="1556848"/>
                <a:gridCol w="1556848"/>
              </a:tblGrid>
              <a:tr h="2313958">
                <a:tc>
                  <a:txBody>
                    <a:bodyPr/>
                    <a:lstStyle/>
                    <a:p>
                      <a:pPr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Фактор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indent="26034"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Df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Сумма квадратов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Средний квадрат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F-value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p-value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412187">
                <a:tc>
                  <a:txBody>
                    <a:bodyPr/>
                    <a:lstStyle/>
                    <a:p>
                      <a:pPr algn="l"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Феноформа</a:t>
                      </a:r>
                    </a:p>
                  </a:txBody>
                  <a:tcPr marL="50800" marR="50800" marT="50800" marB="50800" anchor="t" anchorCtr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2</a:t>
                      </a:r>
                    </a:p>
                  </a:txBody>
                  <a:tcPr marL="50800" marR="50800" marT="50800" marB="50800" anchor="t" anchorCtr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1863</a:t>
                      </a:r>
                    </a:p>
                  </a:txBody>
                  <a:tcPr marL="50800" marR="50800" marT="50800" marB="50800" anchor="t" anchorCtr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931,4</a:t>
                      </a:r>
                    </a:p>
                  </a:txBody>
                  <a:tcPr marL="50800" marR="50800" marT="50800" marB="50800" anchor="t" anchorCtr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3,076</a:t>
                      </a:r>
                    </a:p>
                  </a:txBody>
                  <a:tcPr marL="50800" marR="50800" marT="50800" marB="50800" anchor="t" anchorCtr="0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0,0498</a:t>
                      </a:r>
                    </a:p>
                  </a:txBody>
                  <a:tcPr marL="50800" marR="50800" marT="50800" marB="50800" anchor="t" anchorCtr="0" horzOverflow="overflow">
                    <a:noFill/>
                  </a:tcPr>
                </a:tc>
              </a:tr>
              <a:tr h="1412187">
                <a:tc>
                  <a:txBody>
                    <a:bodyPr/>
                    <a:lstStyle/>
                    <a:p>
                      <a:pPr algn="l"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Ошибка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121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36633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algn="l"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302,8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-</a:t>
                      </a:r>
                    </a:p>
                  </a:txBody>
                  <a:tcPr marL="50800" marR="50800" marT="50800" marB="50800" anchor="t" anchorCtr="0" horzOverflow="overflow"/>
                </a:tc>
                <a:tc>
                  <a:txBody>
                    <a:bodyPr/>
                    <a:lstStyle/>
                    <a:p>
                      <a:pPr defTabSz="449580">
                        <a:spcBef>
                          <a:spcPts val="800"/>
                        </a:spcBef>
                        <a:defRPr sz="2900">
                          <a:uFill>
                            <a:solidFill>
                              <a:srgbClr val="000000"/>
                            </a:solidFill>
                          </a:uFill>
                        </a:defRPr>
                      </a:pPr>
                      <a:r>
                        <a:t>-</a:t>
                      </a:r>
                    </a:p>
                  </a:txBody>
                  <a:tcPr marL="50800" marR="50800" marT="50800" marB="50800" anchor="t" anchorCtr="0" horzOverflow="overflow"/>
                </a:tc>
              </a:tr>
            </a:tbl>
          </a:graphicData>
        </a:graphic>
      </p:graphicFrame>
      <p:pic>
        <p:nvPicPr>
          <p:cNvPr id="169" name="5ydigWbCmRQ3DQm-Cp-E5mdRP4utXOa9BC0Im5emL5tyqQZxlCN0nZq0yOr4I1u99whYm7K-TqkhtK1zpPEucuwOxGLs67CWlcJDHWc3T33bQ6WWZ4ygrHgXKG7CoO21oi93h4Go5t1McS-bTZ9O8OQ.jpg" descr="5ydigWbCmRQ3DQm-Cp-E5mdRP4utXOa9BC0Im5emL5tyqQZxlCN0nZq0yOr4I1u99whYm7K-TqkhtK1zpPEucuwOxGLs67CWlcJDHWc3T33bQ6WWZ4ygrHgXKG7CoO21oi93h4Go5t1McS-bTZ9O8OQ.jpg"/>
          <p:cNvPicPr>
            <a:picLocks noChangeAspect="1"/>
          </p:cNvPicPr>
          <p:nvPr/>
        </p:nvPicPr>
        <p:blipFill>
          <a:blip r:embed="rId2">
            <a:extLst/>
          </a:blip>
          <a:srcRect l="0" t="7628" r="0" b="1554"/>
          <a:stretch>
            <a:fillRect/>
          </a:stretch>
        </p:blipFill>
        <p:spPr>
          <a:xfrm>
            <a:off x="16779014" y="2553914"/>
            <a:ext cx="6208204" cy="9322431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170" name="Таблица"/>
          <p:cNvGraphicFramePr/>
          <p:nvPr/>
        </p:nvGraphicFramePr>
        <p:xfrm>
          <a:off x="11304221" y="6428832"/>
          <a:ext cx="4721920" cy="5162283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0" rtl="0">
                <a:tableStyleId>{4C3C2611-4C71-4FC5-86AE-919BDF0F9419}</a:tableStyleId>
              </a:tblPr>
              <a:tblGrid>
                <a:gridCol w="2354609"/>
                <a:gridCol w="2354609"/>
              </a:tblGrid>
              <a:tr h="1287395">
                <a:tc>
                  <a:txBody>
                    <a:bodyPr/>
                    <a:lstStyle/>
                    <a:p>
                      <a:pPr defTabSz="914400"/>
                      <a:r>
                        <a:rPr sz="2900"/>
                        <a:t>Феноформа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900"/>
                        <a:t>Индекс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287395">
                <a:tc>
                  <a:txBody>
                    <a:bodyPr/>
                    <a:lstStyle/>
                    <a:p>
                      <a:pPr defTabSz="914400"/>
                      <a:r>
                        <a:rPr sz="2900"/>
                        <a:t>Ранняя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900"/>
                        <a:t>-6,40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287395">
                <a:tc>
                  <a:txBody>
                    <a:bodyPr/>
                    <a:lstStyle/>
                    <a:p>
                      <a:pPr defTabSz="914400"/>
                      <a:r>
                        <a:rPr sz="2900"/>
                        <a:t>Средняя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900"/>
                        <a:t>-1.12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287395">
                <a:tc>
                  <a:txBody>
                    <a:bodyPr/>
                    <a:lstStyle/>
                    <a:p>
                      <a:pPr defTabSz="914400"/>
                      <a:r>
                        <a:rPr sz="2900"/>
                        <a:t>Поздняя</a:t>
                      </a:r>
                    </a:p>
                  </a:txBody>
                  <a:tcPr marL="50800" marR="50800" marT="50800" marB="50800" anchor="ctr" anchorCtr="0" horzOverflow="overflow"/>
                </a:tc>
                <a:tc>
                  <a:txBody>
                    <a:bodyPr/>
                    <a:lstStyle/>
                    <a:p>
                      <a:pPr defTabSz="914400"/>
                      <a:r>
                        <a:rPr sz="2900"/>
                        <a:t>0.48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  <p:pic>
        <p:nvPicPr>
          <p:cNvPr id="171" name="Рисунок 3" descr="Рисунок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233542" y="11917759"/>
            <a:ext cx="5929703" cy="1433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Ранжирование генотипов по скорости рост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267655">
              <a:defRPr spc="-158" sz="7905"/>
            </a:lvl1pPr>
          </a:lstStyle>
          <a:p>
            <a:pPr/>
            <a:r>
              <a:t>Ранжирование генотипов по скорости роста</a:t>
            </a:r>
          </a:p>
        </p:txBody>
      </p:sp>
      <p:pic>
        <p:nvPicPr>
          <p:cNvPr id="174" name="Изображение" descr="Изображение"/>
          <p:cNvPicPr>
            <a:picLocks noChangeAspect="1"/>
          </p:cNvPicPr>
          <p:nvPr/>
        </p:nvPicPr>
        <p:blipFill>
          <a:blip r:embed="rId2">
            <a:extLst/>
          </a:blip>
          <a:srcRect l="1364" t="1277" r="1364" b="1277"/>
          <a:stretch>
            <a:fillRect/>
          </a:stretch>
        </p:blipFill>
        <p:spPr>
          <a:xfrm>
            <a:off x="14996645" y="2317563"/>
            <a:ext cx="8314059" cy="9717151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Регресcионный анализ позволяет вычислить «индексы генотипов», характеризующие их относительную скорость роста.…"/>
          <p:cNvSpPr txBox="1"/>
          <p:nvPr>
            <p:ph type="body" sz="half" idx="1"/>
          </p:nvPr>
        </p:nvSpPr>
        <p:spPr>
          <a:xfrm>
            <a:off x="1206500" y="2945181"/>
            <a:ext cx="13491158" cy="9425670"/>
          </a:xfrm>
          <a:prstGeom prst="rect">
            <a:avLst/>
          </a:prstGeom>
        </p:spPr>
        <p:txBody>
          <a:bodyPr/>
          <a:lstStyle/>
          <a:p>
            <a:pPr marL="0" indent="0" algn="just">
              <a:buSzTx/>
              <a:buNone/>
            </a:pPr>
            <a:r>
              <a:t>Регресcионный анализ позволяет вычислить «индексы генотипов», характеризующие их относительную скорость роста. </a:t>
            </a:r>
          </a:p>
          <a:p>
            <a:pPr marL="0" indent="0" algn="just">
              <a:buSzTx/>
              <a:buNone/>
            </a:pPr>
            <a:r>
              <a:t>33 растения, входящие в верхний квартиль по относительной величине годичного прироста, можно выделить как быстрорастущие и представляющие интерес для дальнейшего использования.</a:t>
            </a:r>
          </a:p>
          <a:p>
            <a:pPr marL="0" indent="0" algn="just">
              <a:buSzTx/>
              <a:buNone/>
            </a:pPr>
            <a:r>
              <a:t>82% быстрорастущих растений относятся </a:t>
            </a:r>
            <a:br/>
            <a:r>
              <a:t>к позднораспускающемуся типу, и 18% - </a:t>
            </a:r>
            <a:br/>
            <a:r>
              <a:t>к промежуточному. </a:t>
            </a:r>
          </a:p>
        </p:txBody>
      </p:sp>
      <p:pic>
        <p:nvPicPr>
          <p:cNvPr id="176" name="Рисунок 3" descr="Рисунок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233542" y="11917759"/>
            <a:ext cx="5929703" cy="1433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Взаимодействие генотип-среда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Взаимодействие генотип-среда</a:t>
            </a:r>
          </a:p>
        </p:txBody>
      </p:sp>
      <p:sp>
        <p:nvSpPr>
          <p:cNvPr id="179" name="На основании регрессии Финли-Уилкинсона мы выделили генотипы, для которых установлено достоверное взаимодействие с факторами среды (количество фотосинтетически активной радиации, температура и влажность воздуха, влажность почвы и др.)."/>
          <p:cNvSpPr txBox="1"/>
          <p:nvPr>
            <p:ph type="body" sz="quarter" idx="1"/>
          </p:nvPr>
        </p:nvSpPr>
        <p:spPr>
          <a:xfrm>
            <a:off x="1206499" y="3255740"/>
            <a:ext cx="14495590" cy="4176832"/>
          </a:xfrm>
          <a:prstGeom prst="rect">
            <a:avLst/>
          </a:prstGeom>
        </p:spPr>
        <p:txBody>
          <a:bodyPr/>
          <a:lstStyle>
            <a:lvl1pPr marL="0" indent="0" algn="just">
              <a:buSzTx/>
              <a:buNone/>
            </a:lvl1pPr>
          </a:lstStyle>
          <a:p>
            <a:pPr/>
            <a:r>
              <a:t>На основании регрессии Финли-Уилкинсона мы выделили генотипы, для которых установлено достоверное взаимодействие с факторами среды (количество фотосинтетически активной радиации, температура и влажность воздуха, влажность почвы и др.). </a:t>
            </a:r>
          </a:p>
        </p:txBody>
      </p:sp>
      <p:grpSp>
        <p:nvGrpSpPr>
          <p:cNvPr id="183" name="Сгруппировать"/>
          <p:cNvGrpSpPr/>
          <p:nvPr/>
        </p:nvGrpSpPr>
        <p:grpSpPr>
          <a:xfrm>
            <a:off x="1206500" y="8602191"/>
            <a:ext cx="14495589" cy="2036998"/>
            <a:chOff x="0" y="0"/>
            <a:chExt cx="14495588" cy="2036996"/>
          </a:xfrm>
        </p:grpSpPr>
        <p:pic>
          <p:nvPicPr>
            <p:cNvPr id="180" name="Изображение" descr="Изображение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21397" t="34461" r="48847" b="64083"/>
            <a:stretch>
              <a:fillRect/>
            </a:stretch>
          </p:blipFill>
          <p:spPr>
            <a:xfrm>
              <a:off x="0" y="0"/>
              <a:ext cx="14495589" cy="442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1" name="Изображение" descr="Изображение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14167" t="41906" r="56812" b="56990"/>
            <a:stretch>
              <a:fillRect/>
            </a:stretch>
          </p:blipFill>
          <p:spPr>
            <a:xfrm>
              <a:off x="104366" y="1707447"/>
              <a:ext cx="13872371" cy="3295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2" name="Изображение" descr="Изображение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16169" t="33514" r="55048" b="63464"/>
            <a:stretch>
              <a:fillRect/>
            </a:stretch>
          </p:blipFill>
          <p:spPr>
            <a:xfrm>
              <a:off x="122749" y="624843"/>
              <a:ext cx="13718685" cy="89998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84" name="Изображение" descr="Изображение"/>
          <p:cNvPicPr>
            <a:picLocks noChangeAspect="1"/>
          </p:cNvPicPr>
          <p:nvPr/>
        </p:nvPicPr>
        <p:blipFill>
          <a:blip r:embed="rId5">
            <a:extLst/>
          </a:blip>
          <a:srcRect l="829" t="1269" r="829" b="1269"/>
          <a:stretch>
            <a:fillRect/>
          </a:stretch>
        </p:blipFill>
        <p:spPr>
          <a:xfrm>
            <a:off x="15919060" y="2658467"/>
            <a:ext cx="8474937" cy="83990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Рисунок 3" descr="Рисунок 3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8233542" y="11917759"/>
            <a:ext cx="5929703" cy="1433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Выводы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Выводы</a:t>
            </a:r>
          </a:p>
        </p:txBody>
      </p:sp>
      <p:sp>
        <p:nvSpPr>
          <p:cNvPr id="188" name="С помощью линейной регрессии составлен перечень быстрорастущих генотипов ели европейской, представляющих повышенный интерес для дальнейших исследований…"/>
          <p:cNvSpPr txBox="1"/>
          <p:nvPr>
            <p:ph type="body" idx="1"/>
          </p:nvPr>
        </p:nvSpPr>
        <p:spPr>
          <a:xfrm>
            <a:off x="1206500" y="3300476"/>
            <a:ext cx="21971000" cy="8256012"/>
          </a:xfrm>
          <a:prstGeom prst="rect">
            <a:avLst/>
          </a:prstGeom>
        </p:spPr>
        <p:txBody>
          <a:bodyPr/>
          <a:lstStyle/>
          <a:p>
            <a:pPr algn="just"/>
            <a:r>
              <a:t>С помощью линейной регрессии составлен перечень быстрорастущих генотипов ели европейской, представляющих повышенный интерес для дальнейших исследований</a:t>
            </a:r>
          </a:p>
          <a:p>
            <a:pPr algn="just"/>
            <a:r>
              <a:t>При помощи анализа взаимодействия генотип-среда выявлены генотипы, демонстрирующие достоверное взаимодействие с различными биоклиматическими параметрами</a:t>
            </a:r>
          </a:p>
          <a:p>
            <a:pPr algn="just"/>
            <a:r>
              <a:t>В дальнейшем планируется исследование генетических основ изменчивости фенологических признаков и величины годичного прироста с использованием методов молекулярной биологии</a:t>
            </a:r>
          </a:p>
        </p:txBody>
      </p:sp>
      <p:pic>
        <p:nvPicPr>
          <p:cNvPr id="189" name="Рисунок 3" descr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233542" y="11917759"/>
            <a:ext cx="5929703" cy="1433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Благодарности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Благодарности</a:t>
            </a:r>
          </a:p>
        </p:txBody>
      </p:sp>
      <p:sp>
        <p:nvSpPr>
          <p:cNvPr id="192" name="Особенные благодарности д.с.-х.н. Жигунову А.В. за предоставленные данные многолетних наблюдений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t>Особенные благодарности д.с.-х.н. Жигунову А.В. за предоставленные данные многолетних наблюдений</a:t>
            </a:r>
          </a:p>
          <a:p>
            <a:pPr marL="0" indent="0">
              <a:buSzTx/>
              <a:buNone/>
            </a:pPr>
          </a:p>
          <a:p>
            <a:pPr marL="0" indent="0">
              <a:buSzTx/>
              <a:buNone/>
            </a:pPr>
          </a:p>
          <a:p>
            <a:pPr marL="0" indent="0">
              <a:buSzTx/>
              <a:buNone/>
              <a:defRPr sz="4200"/>
            </a:pPr>
            <a:br/>
            <a:r>
              <a:rPr sz="3900"/>
              <a:t>Исследование выполнено в рамках государственного задания Федерального агентства лесного хозяйства от </a:t>
            </a:r>
            <a:r>
              <a:rPr sz="3900"/>
              <a:t>29.12.2022 </a:t>
            </a:r>
            <a:r>
              <a:rPr sz="3900"/>
              <a:t>г</a:t>
            </a:r>
            <a:r>
              <a:rPr sz="3900"/>
              <a:t>. </a:t>
            </a:r>
            <a:r>
              <a:rPr sz="3900"/>
              <a:t>№ </a:t>
            </a:r>
            <a:r>
              <a:rPr sz="3900"/>
              <a:t>053-00011-23-00 </a:t>
            </a:r>
            <a:r>
              <a:rPr sz="3900"/>
              <a:t>по теме № </a:t>
            </a:r>
            <a:r>
              <a:rPr sz="3900">
                <a:uFill>
                  <a:solidFill>
                    <a:srgbClr val="000000"/>
                  </a:solidFill>
                </a:uFill>
              </a:rPr>
              <a:t>2-</a:t>
            </a:r>
            <a:r>
              <a:rPr sz="3900">
                <a:uFill>
                  <a:solidFill>
                    <a:srgbClr val="000000"/>
                  </a:solidFill>
                </a:uFill>
              </a:rPr>
              <a:t>Г</a:t>
            </a:r>
            <a:r>
              <a:rPr sz="3900">
                <a:uFill>
                  <a:solidFill>
                    <a:srgbClr val="000000"/>
                  </a:solidFill>
                </a:uFill>
              </a:rPr>
              <a:t>2</a:t>
            </a:r>
            <a:r>
              <a:rPr sz="3900"/>
              <a:t>3</a:t>
            </a:r>
            <a:r>
              <a:rPr sz="3900"/>
              <a:t> «Маркирование генов</a:t>
            </a:r>
            <a:r>
              <a:rPr sz="3900"/>
              <a:t>, </a:t>
            </a:r>
            <a:r>
              <a:rPr sz="3900"/>
              <a:t>контролирующих важнейшие адаптивные признаки</a:t>
            </a:r>
            <a:r>
              <a:rPr sz="3900"/>
              <a:t>, </a:t>
            </a:r>
            <a:r>
              <a:rPr sz="3900"/>
              <a:t>ели для использования при планировании лесных культур в условиях меняющегося климата»</a:t>
            </a:r>
          </a:p>
        </p:txBody>
      </p:sp>
      <p:pic>
        <p:nvPicPr>
          <p:cNvPr id="193" name="Рисунок 3" descr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233543" y="11917759"/>
            <a:ext cx="5929702" cy="14331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