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Ex1.xml" ContentType="application/vnd.ms-office.chartex+xml"/>
  <Override PartName="/ppt/charts/style2.xml" ContentType="application/vnd.ms-office.chartstyle+xml"/>
  <Override PartName="/ppt/charts/colors2.xml" ContentType="application/vnd.ms-office.chartcolorstyle+xml"/>
  <Override PartName="/ppt/notesSlides/notesSlide8.xml" ContentType="application/vnd.openxmlformats-officedocument.presentationml.notesSlide+xml"/>
  <Override PartName="/ppt/charts/chart2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Ex2.xml" ContentType="application/vnd.ms-office.chartex+xml"/>
  <Override PartName="/ppt/charts/style4.xml" ContentType="application/vnd.ms-office.chartstyle+xml"/>
  <Override PartName="/ppt/charts/colors4.xml" ContentType="application/vnd.ms-office.chartcolorstyl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  <p:sldMasterId id="2147483678" r:id="rId3"/>
  </p:sldMasterIdLst>
  <p:notesMasterIdLst>
    <p:notesMasterId r:id="rId19"/>
  </p:notesMasterIdLst>
  <p:sldIdLst>
    <p:sldId id="263" r:id="rId4"/>
    <p:sldId id="273" r:id="rId5"/>
    <p:sldId id="264" r:id="rId6"/>
    <p:sldId id="274" r:id="rId7"/>
    <p:sldId id="285" r:id="rId8"/>
    <p:sldId id="286" r:id="rId9"/>
    <p:sldId id="261" r:id="rId10"/>
    <p:sldId id="283" r:id="rId11"/>
    <p:sldId id="287" r:id="rId12"/>
    <p:sldId id="288" r:id="rId13"/>
    <p:sldId id="279" r:id="rId14"/>
    <p:sldId id="289" r:id="rId15"/>
    <p:sldId id="272" r:id="rId16"/>
    <p:sldId id="284" r:id="rId17"/>
    <p:sldId id="268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302" userDrawn="1">
          <p15:clr>
            <a:srgbClr val="A4A3A4"/>
          </p15:clr>
        </p15:guide>
        <p15:guide id="4" pos="692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852F"/>
    <a:srgbClr val="37923E"/>
    <a:srgbClr val="4BA138"/>
    <a:srgbClr val="308C30"/>
    <a:srgbClr val="374420"/>
    <a:srgbClr val="56C2FA"/>
    <a:srgbClr val="F7F6F5"/>
    <a:srgbClr val="F2A20C"/>
    <a:srgbClr val="FAAB9A"/>
    <a:srgbClr val="F231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0A1B5D5-9B99-4C35-A422-299274C87663}" styleName="Средний стиль 1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956" autoAdjust="0"/>
    <p:restoredTop sz="87018" autoAdjust="0"/>
  </p:normalViewPr>
  <p:slideViewPr>
    <p:cSldViewPr snapToGrid="0">
      <p:cViewPr varScale="1">
        <p:scale>
          <a:sx n="100" d="100"/>
          <a:sy n="100" d="100"/>
        </p:scale>
        <p:origin x="648" y="72"/>
      </p:cViewPr>
      <p:guideLst>
        <p:guide orient="horz" pos="2160"/>
        <p:guide pos="3840"/>
        <p:guide pos="302"/>
        <p:guide pos="692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3840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Ex1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oleObject" Target="file:///C:\Users\&#1040;&#1083;&#1077;&#1082;&#1089;&#1072;&#1085;&#1076;&#1088;\Desktop\&#1057;&#1090;&#1072;&#1090;&#1100;&#1103;%20&#1090;&#1088;&#1080;&#1087;&#1083;&#1086;&#1080;&#1076;&#1085;&#1072;&#1103;%20&#1086;&#1089;&#1080;&#1085;&#1072;\Triploidnaya_osina_Skreschivanie_F1_2.xlsx" TargetMode="External"/></Relationships>
</file>

<file path=ppt/charts/_rels/chartEx2.xml.rels><?xml version="1.0" encoding="UTF-8" standalone="yes"?>
<Relationships xmlns="http://schemas.openxmlformats.org/package/2006/relationships"><Relationship Id="rId3" Type="http://schemas.microsoft.com/office/2011/relationships/chartColorStyle" Target="colors4.xml"/><Relationship Id="rId2" Type="http://schemas.microsoft.com/office/2011/relationships/chartStyle" Target="style4.xml"/><Relationship Id="rId1" Type="http://schemas.openxmlformats.org/officeDocument/2006/relationships/oleObject" Target="file:///C:\Users\&#1040;&#1083;&#1077;&#1082;&#1089;&#1072;&#1085;&#1076;&#1088;\Desktop\&#1057;&#1090;&#1072;&#1090;&#1100;&#1103;%20&#1090;&#1088;&#1080;&#1087;&#1083;&#1086;&#1080;&#1076;&#1085;&#1072;&#1103;%20&#1086;&#1089;&#1080;&#1085;&#1072;\Triploidnaya_osina_Skreschivanie_F1_2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358627539275388"/>
          <c:y val="6.8839846122696904E-2"/>
          <c:w val="0.85289688869062397"/>
          <c:h val="0.59893440127030084"/>
        </c:manualLayout>
      </c:layout>
      <c:barChart>
        <c:barDir val="col"/>
        <c:grouping val="clustere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axId val="-662594848"/>
        <c:axId val="-662594304"/>
      </c:barChart>
      <c:catAx>
        <c:axId val="-662594848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2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/>
                  <a:t>Клоны гибридных осин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24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-662594304"/>
        <c:crosses val="autoZero"/>
        <c:auto val="1"/>
        <c:lblAlgn val="ctr"/>
        <c:lblOffset val="100"/>
        <c:noMultiLvlLbl val="0"/>
      </c:catAx>
      <c:valAx>
        <c:axId val="-6625943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2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/>
                  <a:t>Высота, см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24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-6625948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2400"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358627539275388"/>
          <c:y val="6.8839846122696904E-2"/>
          <c:w val="0.85289688869062397"/>
          <c:h val="0.59893440127030084"/>
        </c:manualLayout>
      </c:layout>
      <c:barChart>
        <c:barDir val="col"/>
        <c:grouping val="clustere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axId val="-662594848"/>
        <c:axId val="-662594304"/>
      </c:barChart>
      <c:catAx>
        <c:axId val="-662594848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2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/>
                  <a:t>Клоны гибридных осин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24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-662594304"/>
        <c:crosses val="autoZero"/>
        <c:auto val="1"/>
        <c:lblAlgn val="ctr"/>
        <c:lblOffset val="100"/>
        <c:noMultiLvlLbl val="0"/>
      </c:catAx>
      <c:valAx>
        <c:axId val="-6625943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2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/>
                  <a:t>Высота, см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24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-6625948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2400"/>
      </a:pPr>
      <a:endParaRPr lang="ru-RU"/>
    </a:p>
  </c:txPr>
  <c:externalData r:id="rId3">
    <c:autoUpdate val="0"/>
  </c:externalData>
</c:chartSpace>
</file>

<file path=ppt/charts/chartEx1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numDim type="val">
        <cx:f>'Чуть подредактировал Ящики'!$A$2:$A$60</cx:f>
        <cx:lvl ptCount="59" formatCode="0,0">
          <cx:pt idx="0">17.5</cx:pt>
          <cx:pt idx="1">16.550000000000001</cx:pt>
          <cx:pt idx="2">17.350000000000001</cx:pt>
          <cx:pt idx="3">17.550000000000001</cx:pt>
          <cx:pt idx="4">18.149999999999999</cx:pt>
          <cx:pt idx="5">14.75</cx:pt>
          <cx:pt idx="6">20.149999999999999</cx:pt>
          <cx:pt idx="7">13.35</cx:pt>
          <cx:pt idx="8">22.149999999999999</cx:pt>
          <cx:pt idx="9">21.350000000000001</cx:pt>
          <cx:pt idx="10">17.949999999999999</cx:pt>
          <cx:pt idx="11">23.75</cx:pt>
        </cx:lvl>
      </cx:numDim>
    </cx:data>
    <cx:data id="1">
      <cx:numDim type="val">
        <cx:f>'Чуть подредактировал Ящики'!$B$2:$B$60</cx:f>
        <cx:lvl ptCount="59" formatCode="0,0">
          <cx:pt idx="0">19.350000000000001</cx:pt>
          <cx:pt idx="1">18.149999999999999</cx:pt>
          <cx:pt idx="2">8.1500000000000004</cx:pt>
          <cx:pt idx="3">20.149999999999999</cx:pt>
        </cx:lvl>
      </cx:numDim>
    </cx:data>
    <cx:data id="2">
      <cx:numDim type="val">
        <cx:f>'Чуть подредактировал Ящики'!$C$2:$C$60</cx:f>
        <cx:lvl ptCount="59" formatCode="0,0">
          <cx:pt idx="0">11.949999999999999</cx:pt>
          <cx:pt idx="1">12.949999999999999</cx:pt>
          <cx:pt idx="2">11.75</cx:pt>
          <cx:pt idx="3">12.550000000000001</cx:pt>
          <cx:pt idx="4">12.35</cx:pt>
          <cx:pt idx="5">14.75</cx:pt>
          <cx:pt idx="6">14.550000000000001</cx:pt>
          <cx:pt idx="7">17.75</cx:pt>
          <cx:pt idx="8">18.75</cx:pt>
          <cx:pt idx="9">16.149999999999999</cx:pt>
          <cx:pt idx="10">15.75</cx:pt>
          <cx:pt idx="11">12.550000000000001</cx:pt>
        </cx:lvl>
      </cx:numDim>
    </cx:data>
    <cx:data id="3">
      <cx:numDim type="val">
        <cx:f>'Чуть подредактировал Ящики'!$D$2:$D$60</cx:f>
        <cx:lvl ptCount="59" formatCode="0,0">
          <cx:pt idx="0">18</cx:pt>
          <cx:pt idx="1">15</cx:pt>
          <cx:pt idx="2">16</cx:pt>
          <cx:pt idx="3">17</cx:pt>
          <cx:pt idx="4">13</cx:pt>
          <cx:pt idx="5">16</cx:pt>
          <cx:pt idx="6">14</cx:pt>
          <cx:pt idx="7">16</cx:pt>
          <cx:pt idx="8">17</cx:pt>
          <cx:pt idx="9">16</cx:pt>
          <cx:pt idx="10">17</cx:pt>
          <cx:pt idx="11">18</cx:pt>
          <cx:pt idx="12">13</cx:pt>
          <cx:pt idx="13">14</cx:pt>
          <cx:pt idx="14">17</cx:pt>
          <cx:pt idx="15">14</cx:pt>
          <cx:pt idx="16">17</cx:pt>
          <cx:pt idx="17">15</cx:pt>
          <cx:pt idx="18">10</cx:pt>
          <cx:pt idx="19">12</cx:pt>
          <cx:pt idx="20">14</cx:pt>
          <cx:pt idx="21">18.5</cx:pt>
          <cx:pt idx="22">14.5</cx:pt>
          <cx:pt idx="23">15</cx:pt>
          <cx:pt idx="24">15</cx:pt>
          <cx:pt idx="25">14</cx:pt>
          <cx:pt idx="26">16</cx:pt>
          <cx:pt idx="27">13.117301471933555</cx:pt>
          <cx:pt idx="28">16.321760747431377</cx:pt>
          <cx:pt idx="29">18.229176982846745</cx:pt>
          <cx:pt idx="30">17.504358813388905</cx:pt>
          <cx:pt idx="31">14.032861264932933</cx:pt>
          <cx:pt idx="32">16.970282267472601</cx:pt>
          <cx:pt idx="33">19.869554945303964</cx:pt>
          <cx:pt idx="34">16.169167448598145</cx:pt>
          <cx:pt idx="35">19.94585159472058</cx:pt>
          <cx:pt idx="36">16.817688968639374</cx:pt>
          <cx:pt idx="37">14.223602888474471</cx:pt>
          <cx:pt idx="38">15.062866032057233</cx:pt>
          <cx:pt idx="39">14.147306239057855</cx:pt>
          <cx:pt idx="40">17.504358813388905</cx:pt>
          <cx:pt idx="41">17.428062163972292</cx:pt>
          <cx:pt idx="42">13.918416290808011</cx:pt>
          <cx:pt idx="43">12.812114874267095</cx:pt>
          <cx:pt idx="44">13.880267966099703</cx:pt>
          <cx:pt idx="45">12.392483302475714</cx:pt>
          <cx:pt idx="46">13.880267966099703</cx:pt>
          <cx:pt idx="47">14.52878948614093</cx:pt>
          <cx:pt idx="48">14.071009589641241</cx:pt>
          <cx:pt idx="49">15.215459330890461</cx:pt>
          <cx:pt idx="50">15.177311006182155</cx:pt>
          <cx:pt idx="51">15.482497603848614</cx:pt>
          <cx:pt idx="52">14.286363678755201</cx:pt>
          <cx:pt idx="53">14.299899537891084</cx:pt>
          <cx:pt idx="54">14.910272733224001</cx:pt>
          <cx:pt idx="55">14.452492836724314</cx:pt>
          <cx:pt idx="56">16.58879902038953</cx:pt>
          <cx:pt idx="57">15.329904305015383</cx:pt>
          <cx:pt idx="58">14.681382784974158</cx:pt>
        </cx:lvl>
      </cx:numDim>
    </cx:data>
  </cx:chartData>
  <cx:chart>
    <cx:plotArea>
      <cx:plotAreaRegion>
        <cx:series layoutId="boxWhisker" uniqueId="{C3E80D1E-18F2-45F6-8543-3BDB7732EAA2}">
          <cx:tx>
            <cx:txData>
              <cx:f>'Чуть подредактировал Ящики'!$A$1</cx:f>
              <cx:v>Линия f. 6 </cx:v>
            </cx:txData>
          </cx:tx>
          <cx:spPr>
            <a:ln>
              <a:solidFill>
                <a:sysClr val="windowText" lastClr="000000"/>
              </a:solidFill>
            </a:ln>
          </cx:spPr>
          <cx:dataId val="0"/>
          <cx:layoutPr>
            <cx:visibility meanLine="0" meanMarker="0" nonoutliers="0" outliers="1"/>
            <cx:statistics quartileMethod="exclusive"/>
          </cx:layoutPr>
        </cx:series>
        <cx:series layoutId="boxWhisker" uniqueId="{F73A132A-BBFC-4959-AD8E-B7C81B0B026A}">
          <cx:tx>
            <cx:txData>
              <cx:f>'Чуть подредактировал Ящики'!$B$1</cx:f>
              <cx:v>Линия f. 11</cx:v>
            </cx:txData>
          </cx:tx>
          <cx:spPr>
            <a:ln>
              <a:solidFill>
                <a:sysClr val="windowText" lastClr="000000"/>
              </a:solidFill>
            </a:ln>
          </cx:spPr>
          <cx:dataId val="1"/>
          <cx:layoutPr>
            <cx:visibility meanLine="0" meanMarker="0" nonoutliers="0" outliers="1"/>
            <cx:statistics quartileMethod="exclusive"/>
          </cx:layoutPr>
        </cx:series>
        <cx:series layoutId="boxWhisker" uniqueId="{E3FEA2C4-74D7-49E0-B3AF-400FC5F32FC5}">
          <cx:tx>
            <cx:txData>
              <cx:f>'Чуть подредактировал Ящики'!$C$1</cx:f>
              <cx:v>Линия f. 4 </cx:v>
            </cx:txData>
          </cx:tx>
          <cx:spPr>
            <a:ln>
              <a:solidFill>
                <a:sysClr val="windowText" lastClr="000000"/>
              </a:solidFill>
            </a:ln>
          </cx:spPr>
          <cx:dataId val="2"/>
          <cx:layoutPr>
            <cx:visibility meanLine="0" meanMarker="0" nonoutliers="0" outliers="1"/>
            <cx:statistics quartileMethod="exclusive"/>
          </cx:layoutPr>
        </cx:series>
        <cx:series layoutId="boxWhisker" uniqueId="{95D9F690-4E1F-46EF-8333-2B4443697B1F}">
          <cx:tx>
            <cx:txData>
              <cx:f>'Чуть подредактировал Ящики'!$D$1</cx:f>
              <cx:v>Контроль</cx:v>
            </cx:txData>
          </cx:tx>
          <cx:spPr>
            <a:solidFill>
              <a:schemeClr val="tx1">
                <a:lumMod val="50000"/>
                <a:lumOff val="50000"/>
              </a:schemeClr>
            </a:solidFill>
            <a:ln>
              <a:solidFill>
                <a:sysClr val="windowText" lastClr="000000"/>
              </a:solidFill>
            </a:ln>
          </cx:spPr>
          <cx:dataId val="3"/>
          <cx:layoutPr>
            <cx:visibility meanLine="0" meanMarker="0" nonoutliers="0" outliers="1"/>
            <cx:statistics quartileMethod="exclusive"/>
          </cx:layoutPr>
        </cx:series>
      </cx:plotAreaRegion>
      <cx:axis id="0" hidden="1">
        <cx:catScaling gapWidth="1.5"/>
        <cx:tickLabels/>
        <cx:txPr>
          <a:bodyPr vertOverflow="overflow" horzOverflow="overflow" wrap="square" lIns="0" tIns="0" rIns="0" bIns="0"/>
          <a:lstStyle/>
          <a:p>
            <a:pPr algn="ctr" rtl="0">
              <a:defRPr sz="2400" b="1" i="0">
                <a:solidFill>
                  <a:srgbClr val="59595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pPr>
            <a:endParaRPr lang="ru-RU" sz="2400" b="1"/>
          </a:p>
        </cx:txPr>
      </cx:axis>
      <cx:axis id="1">
        <cx:valScaling max="25" min="5"/>
        <cx:title>
          <cx:tx>
            <cx:txData>
              <cx:v>Высота, м</cx:v>
            </cx:txData>
          </cx:tx>
          <cx:txPr>
            <a:bodyPr spcFirstLastPara="1" vertOverflow="ellipsis" wrap="square" lIns="0" tIns="0" rIns="0" bIns="0" anchor="ctr" anchorCtr="1"/>
            <a:lstStyle/>
            <a:p>
              <a:pPr algn="ctr">
                <a:defRPr sz="2400" b="1">
                  <a:solidFill>
                    <a:sysClr val="windowText" lastClr="000000"/>
                  </a:solidFill>
                </a:defRPr>
              </a:pPr>
              <a:r>
                <a:rPr lang="ru-RU" sz="2400" b="1">
                  <a:solidFill>
                    <a:sysClr val="windowText" lastClr="000000"/>
                  </a:solidFill>
                </a:rPr>
                <a:t>Высота, м</a:t>
              </a:r>
            </a:p>
          </cx:txPr>
        </cx:title>
        <cx:majorGridlines/>
        <cx:majorTickMarks type="out"/>
        <cx:tickLabels/>
        <cx:txPr>
          <a:bodyPr rot="-60000000" spcFirstLastPara="1" vertOverflow="ellipsis" vert="horz" wrap="square" lIns="0" tIns="0" rIns="0" bIns="0" anchor="ctr" anchorCtr="1"/>
          <a:lstStyle/>
          <a:p>
            <a:pPr>
              <a:defRPr sz="2400" b="1">
                <a:solidFill>
                  <a:sysClr val="windowText" lastClr="000000"/>
                </a:solidFill>
              </a:defRPr>
            </a:pPr>
            <a:endParaRPr lang="ru-RU" sz="2400" b="1">
              <a:solidFill>
                <a:sysClr val="windowText" lastClr="000000"/>
              </a:solidFill>
            </a:endParaRPr>
          </a:p>
        </cx:txPr>
      </cx:axis>
    </cx:plotArea>
    <cx:legend pos="r" align="ctr" overlay="0">
      <cx:txPr>
        <a:bodyPr spcFirstLastPara="1" vertOverflow="ellipsis" wrap="square" lIns="0" tIns="0" rIns="0" bIns="0" anchor="ctr" anchorCtr="1"/>
        <a:lstStyle/>
        <a:p>
          <a:pPr>
            <a:defRPr sz="2400" b="1">
              <a:solidFill>
                <a:sysClr val="windowText" lastClr="000000"/>
              </a:solidFill>
            </a:defRPr>
          </a:pPr>
          <a:endParaRPr lang="ru-RU" sz="2400" b="1">
            <a:solidFill>
              <a:sysClr val="windowText" lastClr="000000"/>
            </a:solidFill>
          </a:endParaRPr>
        </a:p>
      </cx:txPr>
    </cx:legend>
  </cx:chart>
  <cx:spPr>
    <a:ln>
      <a:solidFill>
        <a:srgbClr val="33852F"/>
      </a:solidFill>
    </a:ln>
  </cx:spPr>
  <cx:clrMapOvr bg1="lt1" tx1="dk1" bg2="lt2" tx2="dk2" accent1="accent1" accent2="accent2" accent3="accent3" accent4="accent4" accent5="accent5" accent6="accent6" hlink="hlink" folHlink="folHlink"/>
</cx:chartSpace>
</file>

<file path=ppt/charts/chartEx2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numDim type="val">
        <cx:f>'Чуть подредактировал Ящики'!$E$2:$E$60</cx:f>
        <cx:lvl ptCount="59" formatCode="0,0">
          <cx:pt idx="0">22.899999999999999</cx:pt>
          <cx:pt idx="1">13</cx:pt>
          <cx:pt idx="2">12.300000000000001</cx:pt>
          <cx:pt idx="3">11.1</cx:pt>
          <cx:pt idx="4">26.600000000000001</cx:pt>
          <cx:pt idx="5">8.5999999999999996</cx:pt>
          <cx:pt idx="6">20.399999999999999</cx:pt>
          <cx:pt idx="7">7.2999999999999998</cx:pt>
          <cx:pt idx="8">20.899999999999999</cx:pt>
          <cx:pt idx="9">19.899999999999999</cx:pt>
          <cx:pt idx="10">18.300000000000001</cx:pt>
          <cx:pt idx="11">18.5</cx:pt>
        </cx:lvl>
      </cx:numDim>
    </cx:data>
    <cx:data id="1">
      <cx:numDim type="val">
        <cx:f>'Чуть подредактировал Ящики'!$F$2:$F$60</cx:f>
        <cx:lvl ptCount="59" formatCode="0,0">
          <cx:pt idx="0">15.9</cx:pt>
          <cx:pt idx="1">20.899999999999999</cx:pt>
          <cx:pt idx="2">18</cx:pt>
          <cx:pt idx="3">19</cx:pt>
        </cx:lvl>
      </cx:numDim>
    </cx:data>
    <cx:data id="2">
      <cx:numDim type="val">
        <cx:f>'Чуть подредактировал Ящики'!$G$2:$G$60</cx:f>
        <cx:lvl ptCount="59" formatCode="0,0">
          <cx:pt idx="0">11</cx:pt>
          <cx:pt idx="1">9.4000000000000004</cx:pt>
          <cx:pt idx="2">9.0999999999999996</cx:pt>
          <cx:pt idx="3">11.9</cx:pt>
          <cx:pt idx="4">10.4</cx:pt>
          <cx:pt idx="5">9.5</cx:pt>
          <cx:pt idx="6">12.199999999999999</cx:pt>
          <cx:pt idx="7">12.5</cx:pt>
          <cx:pt idx="8">20.399999999999999</cx:pt>
          <cx:pt idx="9">16.100000000000001</cx:pt>
          <cx:pt idx="10">21.600000000000001</cx:pt>
          <cx:pt idx="11">16.100000000000001</cx:pt>
        </cx:lvl>
      </cx:numDim>
    </cx:data>
    <cx:data id="3">
      <cx:numDim type="val">
        <cx:f>'Чуть подредактировал Ящики'!$H$2:$H$60</cx:f>
        <cx:lvl ptCount="59" formatCode="0,0">
          <cx:pt idx="0">25.399999999999999</cx:pt>
          <cx:pt idx="1">15.300000000000001</cx:pt>
          <cx:pt idx="2">18.5</cx:pt>
          <cx:pt idx="3">24.300000000000001</cx:pt>
          <cx:pt idx="4">12.9</cx:pt>
          <cx:pt idx="5">16.899999999999999</cx:pt>
          <cx:pt idx="6">15</cx:pt>
          <cx:pt idx="7">20.199999999999999</cx:pt>
          <cx:pt idx="8">16.5</cx:pt>
          <cx:pt idx="9">17.5</cx:pt>
          <cx:pt idx="10">15.9</cx:pt>
          <cx:pt idx="11">19.699999999999999</cx:pt>
          <cx:pt idx="12">11.4</cx:pt>
          <cx:pt idx="13">14.5</cx:pt>
          <cx:pt idx="14">15.9</cx:pt>
          <cx:pt idx="15">12.699999999999999</cx:pt>
          <cx:pt idx="16">17.100000000000001</cx:pt>
          <cx:pt idx="17">14.300000000000001</cx:pt>
          <cx:pt idx="18">9</cx:pt>
          <cx:pt idx="19">10.199999999999999</cx:pt>
          <cx:pt idx="20">10.800000000000001</cx:pt>
          <cx:pt idx="21">20.199999999999999</cx:pt>
          <cx:pt idx="22">15.5</cx:pt>
          <cx:pt idx="23">10.199999999999999</cx:pt>
          <cx:pt idx="24">15</cx:pt>
          <cx:pt idx="25">10.300000000000001</cx:pt>
          <cx:pt idx="26">13.699999999999999</cx:pt>
          <cx:pt idx="27">9.9000000000000004</cx:pt>
          <cx:pt idx="28">18.300000000000001</cx:pt>
          <cx:pt idx="29">23.300000000000001</cx:pt>
          <cx:pt idx="30">21.399999999999999</cx:pt>
          <cx:pt idx="31">12.300000000000001</cx:pt>
          <cx:pt idx="32">20</cx:pt>
          <cx:pt idx="33">27.600000000000001</cx:pt>
          <cx:pt idx="34">17.899999999999999</cx:pt>
          <cx:pt idx="35">27.800000000000001</cx:pt>
          <cx:pt idx="36">19.600000000000001</cx:pt>
          <cx:pt idx="37">12.800000000000001</cx:pt>
          <cx:pt idx="38">15</cx:pt>
          <cx:pt idx="39">12.6</cx:pt>
          <cx:pt idx="40">21.399999999999999</cx:pt>
          <cx:pt idx="41">21.199999999999999</cx:pt>
          <cx:pt idx="42">12</cx:pt>
          <cx:pt idx="43">9.0999999999999996</cx:pt>
          <cx:pt idx="44">11.9</cx:pt>
          <cx:pt idx="45">8</cx:pt>
          <cx:pt idx="46">11.9</cx:pt>
          <cx:pt idx="47">13.6</cx:pt>
          <cx:pt idx="48">12.4</cx:pt>
          <cx:pt idx="49">15.4</cx:pt>
          <cx:pt idx="50">15.300000000000001</cx:pt>
          <cx:pt idx="51">16.100000000000001</cx:pt>
          <cx:pt idx="52">14.199999999999999</cx:pt>
          <cx:pt idx="53">13</cx:pt>
          <cx:pt idx="54">14.6</cx:pt>
          <cx:pt idx="55">13.4</cx:pt>
          <cx:pt idx="56">19</cx:pt>
          <cx:pt idx="57">15.699999999999999</cx:pt>
          <cx:pt idx="58">14</cx:pt>
        </cx:lvl>
      </cx:numDim>
    </cx:data>
  </cx:chartData>
  <cx:chart>
    <cx:plotArea>
      <cx:plotAreaRegion>
        <cx:series layoutId="boxWhisker" uniqueId="{D67E7425-E48B-494F-8C9A-06B6B6DD9A40}">
          <cx:tx>
            <cx:txData>
              <cx:f>'Чуть подредактировал Ящики'!$E$1</cx:f>
              <cx:v>Линия f. 6 </cx:v>
            </cx:txData>
          </cx:tx>
          <cx:spPr>
            <a:ln>
              <a:solidFill>
                <a:sysClr val="windowText" lastClr="000000"/>
              </a:solidFill>
            </a:ln>
          </cx:spPr>
          <cx:dataId val="0"/>
          <cx:layoutPr>
            <cx:visibility meanLine="0" meanMarker="0" nonoutliers="0" outliers="1"/>
            <cx:statistics quartileMethod="exclusive"/>
          </cx:layoutPr>
        </cx:series>
        <cx:series layoutId="boxWhisker" uniqueId="{F47B5B5C-9456-4107-8B71-0600606757CA}">
          <cx:tx>
            <cx:txData>
              <cx:f>'Чуть подредактировал Ящики'!$F$1</cx:f>
              <cx:v>Линия f. 11</cx:v>
            </cx:txData>
          </cx:tx>
          <cx:spPr>
            <a:ln>
              <a:solidFill>
                <a:sysClr val="windowText" lastClr="000000"/>
              </a:solidFill>
            </a:ln>
          </cx:spPr>
          <cx:dataId val="1"/>
          <cx:layoutPr>
            <cx:visibility meanLine="0" meanMarker="0" nonoutliers="0" outliers="1"/>
            <cx:statistics quartileMethod="exclusive"/>
          </cx:layoutPr>
        </cx:series>
        <cx:series layoutId="boxWhisker" uniqueId="{FB695F7F-917E-4285-A0EA-952A75E3C48A}">
          <cx:tx>
            <cx:txData>
              <cx:f>'Чуть подредактировал Ящики'!$G$1</cx:f>
              <cx:v>Линия f. 4 </cx:v>
            </cx:txData>
          </cx:tx>
          <cx:spPr>
            <a:ln>
              <a:solidFill>
                <a:sysClr val="windowText" lastClr="000000"/>
              </a:solidFill>
            </a:ln>
          </cx:spPr>
          <cx:dataId val="2"/>
          <cx:layoutPr>
            <cx:visibility meanLine="0" meanMarker="0" nonoutliers="0" outliers="1"/>
            <cx:statistics quartileMethod="exclusive"/>
          </cx:layoutPr>
        </cx:series>
        <cx:series layoutId="boxWhisker" uniqueId="{681483C5-1C55-490D-B697-7B090C9FD447}">
          <cx:tx>
            <cx:txData>
              <cx:f>'Чуть подредактировал Ящики'!$H$1</cx:f>
              <cx:v>Контроль</cx:v>
            </cx:txData>
          </cx:tx>
          <cx:spPr>
            <a:solidFill>
              <a:schemeClr val="tx1">
                <a:lumMod val="50000"/>
                <a:lumOff val="50000"/>
              </a:schemeClr>
            </a:solidFill>
            <a:ln>
              <a:solidFill>
                <a:sysClr val="windowText" lastClr="000000"/>
              </a:solidFill>
            </a:ln>
          </cx:spPr>
          <cx:dataId val="3"/>
          <cx:layoutPr>
            <cx:visibility meanLine="0" meanMarker="0" nonoutliers="0" outliers="1"/>
            <cx:statistics quartileMethod="exclusive"/>
          </cx:layoutPr>
        </cx:series>
      </cx:plotAreaRegion>
      <cx:axis id="0" hidden="1">
        <cx:catScaling gapWidth="1.5"/>
        <cx:tickLabels/>
        <cx:txPr>
          <a:bodyPr vertOverflow="overflow" horzOverflow="overflow" wrap="square" lIns="0" tIns="0" rIns="0" bIns="0"/>
          <a:lstStyle/>
          <a:p>
            <a:pPr algn="ctr" rtl="0">
              <a:defRPr sz="2400" b="1" i="0">
                <a:solidFill>
                  <a:srgbClr val="59595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pPr>
            <a:endParaRPr lang="ru-RU" sz="2400" b="1"/>
          </a:p>
        </cx:txPr>
      </cx:axis>
      <cx:axis id="1">
        <cx:valScaling min="5"/>
        <cx:title>
          <cx:tx>
            <cx:txData>
              <cx:v>Диаметр, см</cx:v>
            </cx:txData>
          </cx:tx>
          <cx:txPr>
            <a:bodyPr spcFirstLastPara="1" vertOverflow="ellipsis" wrap="square" lIns="0" tIns="0" rIns="0" bIns="0" anchor="ctr" anchorCtr="1"/>
            <a:lstStyle/>
            <a:p>
              <a:pPr algn="ctr">
                <a:defRPr sz="2400" b="1">
                  <a:solidFill>
                    <a:sysClr val="windowText" lastClr="000000"/>
                  </a:solidFill>
                </a:defRPr>
              </a:pPr>
              <a:r>
                <a:rPr lang="ru-RU" sz="2400" b="1">
                  <a:solidFill>
                    <a:sysClr val="windowText" lastClr="000000"/>
                  </a:solidFill>
                </a:rPr>
                <a:t>Диаметр, см</a:t>
              </a:r>
            </a:p>
          </cx:txPr>
        </cx:title>
        <cx:majorGridlines/>
        <cx:minorGridlines/>
        <cx:majorTickMarks type="out"/>
        <cx:tickLabels/>
        <cx:txPr>
          <a:bodyPr rot="-60000000" spcFirstLastPara="1" vertOverflow="ellipsis" vert="horz" wrap="square" lIns="0" tIns="0" rIns="0" bIns="0" anchor="ctr" anchorCtr="1"/>
          <a:lstStyle/>
          <a:p>
            <a:pPr>
              <a:defRPr sz="2400" b="1">
                <a:solidFill>
                  <a:sysClr val="windowText" lastClr="000000"/>
                </a:solidFill>
              </a:defRPr>
            </a:pPr>
            <a:endParaRPr lang="ru-RU" sz="2400" b="1">
              <a:solidFill>
                <a:sysClr val="windowText" lastClr="000000"/>
              </a:solidFill>
            </a:endParaRPr>
          </a:p>
        </cx:txPr>
      </cx:axis>
    </cx:plotArea>
    <cx:legend pos="r" align="ctr" overlay="0">
      <cx:txPr>
        <a:bodyPr spcFirstLastPara="1" vertOverflow="ellipsis" wrap="square" lIns="0" tIns="0" rIns="0" bIns="0" anchor="ctr" anchorCtr="1"/>
        <a:lstStyle/>
        <a:p>
          <a:pPr>
            <a:defRPr sz="2400" b="1">
              <a:solidFill>
                <a:sysClr val="windowText" lastClr="000000"/>
              </a:solidFill>
            </a:defRPr>
          </a:pPr>
          <a:endParaRPr lang="ru-RU" sz="2400" b="1">
            <a:solidFill>
              <a:sysClr val="windowText" lastClr="000000"/>
            </a:solidFill>
          </a:endParaRPr>
        </a:p>
      </cx:txPr>
    </cx:legend>
  </cx:chart>
  <cx:spPr>
    <a:ln>
      <a:solidFill>
        <a:srgbClr val="33852F"/>
      </a:solidFill>
    </a:ln>
  </cx:spPr>
  <cx:clrMapOvr bg1="lt1" tx1="dk1" bg2="lt2" tx2="dk2" accent1="accent1" accent2="accent2" accent3="accent3" accent4="accent4" accent5="accent5" accent6="accent6" hlink="hlink" folHlink="folHlink"/>
</cx:chartSpace>
</file>

<file path=ppt/charts/colors1.xml><?xml version="1.0" encoding="utf-8"?>
<cs:colorStyle xmlns:cs="http://schemas.microsoft.com/office/drawing/2012/chartStyle" xmlns:a="http://schemas.openxmlformats.org/drawingml/2006/main" meth="withinLinear" id="19">
  <a:schemeClr val="accent6"/>
</cs:colorStyle>
</file>

<file path=ppt/charts/colors2.xml><?xml version="1.0" encoding="utf-8"?>
<cs:colorStyle xmlns:cs="http://schemas.microsoft.com/office/drawing/2012/chartStyle" xmlns:a="http://schemas.openxmlformats.org/drawingml/2006/main" meth="cycle" id="20">
  <a:schemeClr val="dk1"/>
  <cs:variation>
    <a:tint val="88500"/>
  </cs:variation>
  <cs:variation>
    <a:tint val="55000"/>
  </cs:variation>
  <cs:variation>
    <a:tint val="75000"/>
  </cs:variation>
  <cs:variation>
    <a:tint val="98500"/>
  </cs:variation>
  <cs:variation>
    <a:tint val="30000"/>
  </cs:variation>
  <cs:variation>
    <a:tint val="60000"/>
  </cs:variation>
  <cs:variation>
    <a:tint val="8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withinLinear" id="19">
  <a:schemeClr val="accent6"/>
</cs:colorStyle>
</file>

<file path=ppt/charts/colors4.xml><?xml version="1.0" encoding="utf-8"?>
<cs:colorStyle xmlns:cs="http://schemas.microsoft.com/office/drawing/2012/chartStyle" xmlns:a="http://schemas.openxmlformats.org/drawingml/2006/main" meth="cycle" id="20">
  <a:schemeClr val="dk1"/>
  <cs:variation>
    <a:tint val="88500"/>
  </cs:variation>
  <cs:variation>
    <a:tint val="55000"/>
  </cs:variation>
  <cs:variation>
    <a:tint val="75000"/>
  </cs:variation>
  <cs:variation>
    <a:tint val="98500"/>
  </cs:variation>
  <cs:variation>
    <a:tint val="30000"/>
  </cs:variation>
  <cs:variation>
    <a:tint val="60000"/>
  </cs:variation>
  <cs:variation>
    <a:tint val="8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40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  <cs:bodyPr rot="-60000000" vert="horz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900"/>
  </cs:dataLabel>
  <cs:dataLabelCallout>
    <cs:lnRef idx="0"/>
    <cs:fillRef idx="0"/>
    <cs:effectRef idx="0"/>
    <cs:fontRef idx="minor">
      <a:schemeClr val="tx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>
        <a:solidFill>
          <a:schemeClr val="phClr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</cs:dropLine>
  <cs:errorBar>
    <cs:lnRef idx="0"/>
    <cs:fillRef idx="0"/>
    <cs:effectRef idx="0"/>
    <cs:fontRef idx="minor">
      <a:schemeClr val="tx1"/>
    </cs:fontRef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tx1">
            <a:lumMod val="15000"/>
            <a:lumOff val="85000"/>
            <a:lumOff val="10000"/>
          </a:schemeClr>
        </a:solidFill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/>
    <cs:bodyPr rot="-60000000" vert="horz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  <cs:bodyPr rot="0" vert="horz"/>
  </cs:title>
  <cs:trendline>
    <cs:lnRef idx="0"/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  <cs:bodyPr rot="-60000000" vert="horz"/>
  </cs:valueAxis>
  <cs:wall>
    <cs:lnRef idx="0"/>
    <cs:fillRef idx="0"/>
    <cs:effectRef idx="0"/>
    <cs:fontRef idx="minor">
      <a:schemeClr val="tx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40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  <cs:bodyPr rot="-60000000" vert="horz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900"/>
  </cs:dataLabel>
  <cs:dataLabelCallout>
    <cs:lnRef idx="0"/>
    <cs:fillRef idx="0"/>
    <cs:effectRef idx="0"/>
    <cs:fontRef idx="minor">
      <a:schemeClr val="tx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>
        <a:solidFill>
          <a:schemeClr val="phClr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</cs:dropLine>
  <cs:errorBar>
    <cs:lnRef idx="0"/>
    <cs:fillRef idx="0"/>
    <cs:effectRef idx="0"/>
    <cs:fontRef idx="minor">
      <a:schemeClr val="tx1"/>
    </cs:fontRef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tx1">
            <a:lumMod val="15000"/>
            <a:lumOff val="85000"/>
            <a:lumOff val="10000"/>
          </a:schemeClr>
        </a:solidFill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/>
    <cs:bodyPr rot="-60000000" vert="horz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  <cs:bodyPr rot="0" vert="horz"/>
  </cs:title>
  <cs:trendline>
    <cs:lnRef idx="0"/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  <cs:bodyPr rot="-60000000" vert="horz"/>
  </cs:valueAxis>
  <cs:wall>
    <cs:lnRef idx="0"/>
    <cs:fillRef idx="0"/>
    <cs:effectRef idx="0"/>
    <cs:fontRef idx="minor">
      <a:schemeClr val="tx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AC702E-39BA-4C1F-A93D-4E963F2071CD}" type="datetimeFigureOut">
              <a:rPr lang="ru-RU" smtClean="0"/>
              <a:t>17.05.2024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A7A71F-DC4D-42E3-A803-AA8FA2F022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21069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A7A71F-DC4D-42E3-A803-AA8FA2F022DB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425253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A7A71F-DC4D-42E3-A803-AA8FA2F022DB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70712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A7A71F-DC4D-42E3-A803-AA8FA2F022DB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39238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A7A71F-DC4D-42E3-A803-AA8FA2F022DB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54627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A7A71F-DC4D-42E3-A803-AA8FA2F022DB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4110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A7A71F-DC4D-42E3-A803-AA8FA2F022DB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8120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A7A71F-DC4D-42E3-A803-AA8FA2F022DB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99785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A7A71F-DC4D-42E3-A803-AA8FA2F022DB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87756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A7A71F-DC4D-42E3-A803-AA8FA2F022DB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85912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A7A71F-DC4D-42E3-A803-AA8FA2F022DB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98257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132AED9-0378-4572-8E5F-6EBEEA9D04A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613FB0B-4DB1-4145-9CDD-C7864FB1460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185AA2A-752C-423E-8ABE-4612810DAE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17B73-2AF5-4008-AC95-4E3CBA11D584}" type="datetimeFigureOut">
              <a:rPr lang="ru-RU" smtClean="0"/>
              <a:t>17.05.2024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439ADB4-5EEB-4001-87C8-68F9765DB7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326549B-11AB-4A5A-90A5-913F652495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F5088-2376-450A-82C6-9F08914C52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59005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83582AD-CEB3-46F9-BE35-E69AE7F915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2A34919E-DEBB-4CC0-AA19-1B0313B4378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2A27BCF-D1EF-49C7-8457-C040609BD0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17B73-2AF5-4008-AC95-4E3CBA11D584}" type="datetimeFigureOut">
              <a:rPr lang="ru-RU" smtClean="0"/>
              <a:t>17.05.2024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73AE38C-172A-4B7D-962B-5D74F1DB3F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199F326-18BC-414F-9C42-974EE9E4F5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F5088-2376-450A-82C6-9F08914C52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56326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A037276C-BD27-4759-809B-1B9AEAD4E52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21E2A5E-BAD1-4489-93E8-732393E1FD3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ABBA360-DED4-4D6B-B9CD-259198EA5A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17B73-2AF5-4008-AC95-4E3CBA11D584}" type="datetimeFigureOut">
              <a:rPr lang="ru-RU" smtClean="0"/>
              <a:t>17.05.2024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B42C6D4-6345-4F85-824C-0DB8909CCD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6166DD8-FEF5-4CF4-A233-A8048B034A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F5088-2376-450A-82C6-9F08914C52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03419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87770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629ECCF-26E4-460B-B63D-0178A5C20500}"/>
              </a:ext>
            </a:extLst>
          </p:cNvPr>
          <p:cNvSpPr/>
          <p:nvPr userDrawn="1"/>
        </p:nvSpPr>
        <p:spPr>
          <a:xfrm>
            <a:off x="781742" y="647700"/>
            <a:ext cx="10628516" cy="5524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95618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9BE362C5-03AE-447C-8B47-3D5F4046367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0345056"/>
              <a:gd name="connsiteY0" fmla="*/ 0 h 10610851"/>
              <a:gd name="connsiteX1" fmla="*/ 10345056 w 10345056"/>
              <a:gd name="connsiteY1" fmla="*/ 0 h 10610851"/>
              <a:gd name="connsiteX2" fmla="*/ 10345056 w 10345056"/>
              <a:gd name="connsiteY2" fmla="*/ 10610851 h 10610851"/>
              <a:gd name="connsiteX3" fmla="*/ 0 w 10345056"/>
              <a:gd name="connsiteY3" fmla="*/ 10610851 h 10610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345056" h="10610851">
                <a:moveTo>
                  <a:pt x="0" y="0"/>
                </a:moveTo>
                <a:lnTo>
                  <a:pt x="10345056" y="0"/>
                </a:lnTo>
                <a:lnTo>
                  <a:pt x="10345056" y="10610851"/>
                </a:lnTo>
                <a:lnTo>
                  <a:pt x="0" y="10610851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0700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mph" presetSubtype="0" accel="10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7A289BE9-3518-4572-9F36-A58461E1608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515202" y="2960127"/>
            <a:ext cx="1368815" cy="937747"/>
          </a:xfrm>
          <a:custGeom>
            <a:avLst/>
            <a:gdLst>
              <a:gd name="connsiteX0" fmla="*/ 0 w 2737986"/>
              <a:gd name="connsiteY0" fmla="*/ 0 h 1875494"/>
              <a:gd name="connsiteX1" fmla="*/ 2737986 w 2737986"/>
              <a:gd name="connsiteY1" fmla="*/ 0 h 1875494"/>
              <a:gd name="connsiteX2" fmla="*/ 2737986 w 2737986"/>
              <a:gd name="connsiteY2" fmla="*/ 1875494 h 1875494"/>
              <a:gd name="connsiteX3" fmla="*/ 0 w 2737986"/>
              <a:gd name="connsiteY3" fmla="*/ 1875494 h 1875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37986" h="1875494">
                <a:moveTo>
                  <a:pt x="0" y="0"/>
                </a:moveTo>
                <a:lnTo>
                  <a:pt x="2737986" y="0"/>
                </a:lnTo>
                <a:lnTo>
                  <a:pt x="2737986" y="1875494"/>
                </a:lnTo>
                <a:lnTo>
                  <a:pt x="0" y="1875494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1200"/>
            </a:lvl1pPr>
          </a:lstStyle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E9995F91-8D51-4FF1-A532-B0BD4F0276E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932999" y="2960127"/>
            <a:ext cx="1368815" cy="937747"/>
          </a:xfrm>
          <a:custGeom>
            <a:avLst/>
            <a:gdLst>
              <a:gd name="connsiteX0" fmla="*/ 0 w 2737986"/>
              <a:gd name="connsiteY0" fmla="*/ 0 h 1875494"/>
              <a:gd name="connsiteX1" fmla="*/ 2737986 w 2737986"/>
              <a:gd name="connsiteY1" fmla="*/ 0 h 1875494"/>
              <a:gd name="connsiteX2" fmla="*/ 2737986 w 2737986"/>
              <a:gd name="connsiteY2" fmla="*/ 1875494 h 1875494"/>
              <a:gd name="connsiteX3" fmla="*/ 0 w 2737986"/>
              <a:gd name="connsiteY3" fmla="*/ 1875494 h 1875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37986" h="1875494">
                <a:moveTo>
                  <a:pt x="0" y="0"/>
                </a:moveTo>
                <a:lnTo>
                  <a:pt x="2737986" y="0"/>
                </a:lnTo>
                <a:lnTo>
                  <a:pt x="2737986" y="1875494"/>
                </a:lnTo>
                <a:lnTo>
                  <a:pt x="0" y="1875494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1200"/>
            </a:lvl1pPr>
          </a:lstStyle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EAC8D104-8DBC-47C1-B410-760C3B7EC2CF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350798" y="2960127"/>
            <a:ext cx="1368814" cy="937747"/>
          </a:xfrm>
          <a:custGeom>
            <a:avLst/>
            <a:gdLst>
              <a:gd name="connsiteX0" fmla="*/ 0 w 2737984"/>
              <a:gd name="connsiteY0" fmla="*/ 0 h 1875494"/>
              <a:gd name="connsiteX1" fmla="*/ 2737984 w 2737984"/>
              <a:gd name="connsiteY1" fmla="*/ 0 h 1875494"/>
              <a:gd name="connsiteX2" fmla="*/ 2737984 w 2737984"/>
              <a:gd name="connsiteY2" fmla="*/ 1875494 h 1875494"/>
              <a:gd name="connsiteX3" fmla="*/ 0 w 2737984"/>
              <a:gd name="connsiteY3" fmla="*/ 1875494 h 1875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37984" h="1875494">
                <a:moveTo>
                  <a:pt x="0" y="0"/>
                </a:moveTo>
                <a:lnTo>
                  <a:pt x="2737984" y="0"/>
                </a:lnTo>
                <a:lnTo>
                  <a:pt x="2737984" y="1875494"/>
                </a:lnTo>
                <a:lnTo>
                  <a:pt x="0" y="1875494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0096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CDF241A1-3249-4A50-880D-BD32EE84584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96000" y="0"/>
            <a:ext cx="5314259" cy="6858000"/>
          </a:xfrm>
          <a:custGeom>
            <a:avLst/>
            <a:gdLst>
              <a:gd name="connsiteX0" fmla="*/ 0 w 10345056"/>
              <a:gd name="connsiteY0" fmla="*/ 0 h 10610851"/>
              <a:gd name="connsiteX1" fmla="*/ 10345056 w 10345056"/>
              <a:gd name="connsiteY1" fmla="*/ 0 h 10610851"/>
              <a:gd name="connsiteX2" fmla="*/ 10345056 w 10345056"/>
              <a:gd name="connsiteY2" fmla="*/ 10610851 h 10610851"/>
              <a:gd name="connsiteX3" fmla="*/ 0 w 10345056"/>
              <a:gd name="connsiteY3" fmla="*/ 10610851 h 10610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345056" h="10610851">
                <a:moveTo>
                  <a:pt x="0" y="0"/>
                </a:moveTo>
                <a:lnTo>
                  <a:pt x="10345056" y="0"/>
                </a:lnTo>
                <a:lnTo>
                  <a:pt x="10345056" y="10610851"/>
                </a:lnTo>
                <a:lnTo>
                  <a:pt x="0" y="10610851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3963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784538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2025C71F-F630-406C-A334-0B61D0F62D8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96000" y="0"/>
            <a:ext cx="5314259" cy="6858000"/>
          </a:xfrm>
          <a:custGeom>
            <a:avLst/>
            <a:gdLst>
              <a:gd name="connsiteX0" fmla="*/ 0 w 10345056"/>
              <a:gd name="connsiteY0" fmla="*/ 0 h 10610851"/>
              <a:gd name="connsiteX1" fmla="*/ 10345056 w 10345056"/>
              <a:gd name="connsiteY1" fmla="*/ 0 h 10610851"/>
              <a:gd name="connsiteX2" fmla="*/ 10345056 w 10345056"/>
              <a:gd name="connsiteY2" fmla="*/ 10610851 h 10610851"/>
              <a:gd name="connsiteX3" fmla="*/ 0 w 10345056"/>
              <a:gd name="connsiteY3" fmla="*/ 10610851 h 10610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345056" h="10610851">
                <a:moveTo>
                  <a:pt x="0" y="0"/>
                </a:moveTo>
                <a:lnTo>
                  <a:pt x="10345056" y="0"/>
                </a:lnTo>
                <a:lnTo>
                  <a:pt x="10345056" y="10610851"/>
                </a:lnTo>
                <a:lnTo>
                  <a:pt x="0" y="10610851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646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893E20B-4C8A-4F59-B087-3A11D128B2F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767126" y="2160248"/>
            <a:ext cx="2659907" cy="2539669"/>
          </a:xfrm>
          <a:custGeom>
            <a:avLst/>
            <a:gdLst>
              <a:gd name="connsiteX0" fmla="*/ 272846 w 5320506"/>
              <a:gd name="connsiteY0" fmla="*/ 0 h 5079337"/>
              <a:gd name="connsiteX1" fmla="*/ 5047660 w 5320506"/>
              <a:gd name="connsiteY1" fmla="*/ 0 h 5079337"/>
              <a:gd name="connsiteX2" fmla="*/ 5320506 w 5320506"/>
              <a:gd name="connsiteY2" fmla="*/ 272716 h 5079337"/>
              <a:gd name="connsiteX3" fmla="*/ 5320506 w 5320506"/>
              <a:gd name="connsiteY3" fmla="*/ 4806621 h 5079337"/>
              <a:gd name="connsiteX4" fmla="*/ 5047660 w 5320506"/>
              <a:gd name="connsiteY4" fmla="*/ 5079337 h 5079337"/>
              <a:gd name="connsiteX5" fmla="*/ 272846 w 5320506"/>
              <a:gd name="connsiteY5" fmla="*/ 5079337 h 5079337"/>
              <a:gd name="connsiteX6" fmla="*/ 0 w 5320506"/>
              <a:gd name="connsiteY6" fmla="*/ 4806621 h 5079337"/>
              <a:gd name="connsiteX7" fmla="*/ 0 w 5320506"/>
              <a:gd name="connsiteY7" fmla="*/ 272716 h 5079337"/>
              <a:gd name="connsiteX8" fmla="*/ 272846 w 5320506"/>
              <a:gd name="connsiteY8" fmla="*/ 0 h 5079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320506" h="5079337">
                <a:moveTo>
                  <a:pt x="272846" y="0"/>
                </a:moveTo>
                <a:cubicBezTo>
                  <a:pt x="5047660" y="0"/>
                  <a:pt x="5047660" y="0"/>
                  <a:pt x="5047660" y="0"/>
                </a:cubicBezTo>
                <a:cubicBezTo>
                  <a:pt x="5197725" y="0"/>
                  <a:pt x="5320506" y="122722"/>
                  <a:pt x="5320506" y="272716"/>
                </a:cubicBezTo>
                <a:cubicBezTo>
                  <a:pt x="5320506" y="4806621"/>
                  <a:pt x="5320506" y="4806621"/>
                  <a:pt x="5320506" y="4806621"/>
                </a:cubicBezTo>
                <a:cubicBezTo>
                  <a:pt x="5320506" y="4956615"/>
                  <a:pt x="5197725" y="5079337"/>
                  <a:pt x="5047660" y="5079337"/>
                </a:cubicBezTo>
                <a:cubicBezTo>
                  <a:pt x="272846" y="5079337"/>
                  <a:pt x="272846" y="5079337"/>
                  <a:pt x="272846" y="5079337"/>
                </a:cubicBezTo>
                <a:cubicBezTo>
                  <a:pt x="122781" y="5079337"/>
                  <a:pt x="0" y="4956615"/>
                  <a:pt x="0" y="4806621"/>
                </a:cubicBezTo>
                <a:cubicBezTo>
                  <a:pt x="0" y="272716"/>
                  <a:pt x="0" y="272716"/>
                  <a:pt x="0" y="272716"/>
                </a:cubicBezTo>
                <a:cubicBezTo>
                  <a:pt x="0" y="122722"/>
                  <a:pt x="122781" y="0"/>
                  <a:pt x="272846" y="0"/>
                </a:cubicBez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>
            <a:outerShdw blurRad="723900" dist="228600" dir="8100000" algn="tr" rotWithShape="0">
              <a:schemeClr val="accent1">
                <a:alpha val="40000"/>
              </a:schemeClr>
            </a:outerShdw>
          </a:effectLst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97797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BB5348A-F47B-49E3-877D-2013D56517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43D07D8-B0D3-4CED-B7D7-628B0629C3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D8FAD65-7ACF-4734-A510-78906480D7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17B73-2AF5-4008-AC95-4E3CBA11D584}" type="datetimeFigureOut">
              <a:rPr lang="ru-RU" smtClean="0"/>
              <a:t>17.05.2024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3F89EF8-886E-45C1-A386-C377C2D6A9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04D0999-834D-4FB4-9B58-9411FEFEE2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F5088-2376-450A-82C6-9F08914C52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467598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0B984625-FC00-409A-89CA-74509D2E04E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99732" y="3495977"/>
            <a:ext cx="2594922" cy="2595260"/>
          </a:xfrm>
          <a:custGeom>
            <a:avLst/>
            <a:gdLst>
              <a:gd name="connsiteX0" fmla="*/ 0 w 5190519"/>
              <a:gd name="connsiteY0" fmla="*/ 0 h 5190519"/>
              <a:gd name="connsiteX1" fmla="*/ 5190519 w 5190519"/>
              <a:gd name="connsiteY1" fmla="*/ 0 h 5190519"/>
              <a:gd name="connsiteX2" fmla="*/ 5190519 w 5190519"/>
              <a:gd name="connsiteY2" fmla="*/ 5190519 h 5190519"/>
              <a:gd name="connsiteX3" fmla="*/ 0 w 5190519"/>
              <a:gd name="connsiteY3" fmla="*/ 5190519 h 5190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90519" h="5190519">
                <a:moveTo>
                  <a:pt x="0" y="0"/>
                </a:moveTo>
                <a:lnTo>
                  <a:pt x="5190519" y="0"/>
                </a:lnTo>
                <a:lnTo>
                  <a:pt x="5190519" y="5190519"/>
                </a:lnTo>
                <a:lnTo>
                  <a:pt x="0" y="5190519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1200"/>
            </a:lvl1pPr>
          </a:lstStyle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A8A64EF6-6AAD-4A8E-A2BA-D31872C0F16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99732" y="776288"/>
            <a:ext cx="2594922" cy="2595260"/>
          </a:xfrm>
          <a:custGeom>
            <a:avLst/>
            <a:gdLst>
              <a:gd name="connsiteX0" fmla="*/ 0 w 5190519"/>
              <a:gd name="connsiteY0" fmla="*/ 0 h 5190519"/>
              <a:gd name="connsiteX1" fmla="*/ 5190519 w 5190519"/>
              <a:gd name="connsiteY1" fmla="*/ 0 h 5190519"/>
              <a:gd name="connsiteX2" fmla="*/ 5190519 w 5190519"/>
              <a:gd name="connsiteY2" fmla="*/ 5190519 h 5190519"/>
              <a:gd name="connsiteX3" fmla="*/ 0 w 5190519"/>
              <a:gd name="connsiteY3" fmla="*/ 5190519 h 5190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90519" h="5190519">
                <a:moveTo>
                  <a:pt x="0" y="0"/>
                </a:moveTo>
                <a:lnTo>
                  <a:pt x="5190519" y="0"/>
                </a:lnTo>
                <a:lnTo>
                  <a:pt x="5190519" y="5190519"/>
                </a:lnTo>
                <a:lnTo>
                  <a:pt x="0" y="5190519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1200"/>
            </a:lvl1pPr>
          </a:lstStyle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CB58EF59-6144-4377-881E-7F3DA3CB935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220412" y="776288"/>
            <a:ext cx="5171855" cy="5305426"/>
          </a:xfrm>
          <a:custGeom>
            <a:avLst/>
            <a:gdLst>
              <a:gd name="connsiteX0" fmla="*/ 0 w 10345056"/>
              <a:gd name="connsiteY0" fmla="*/ 0 h 10610851"/>
              <a:gd name="connsiteX1" fmla="*/ 10345056 w 10345056"/>
              <a:gd name="connsiteY1" fmla="*/ 0 h 10610851"/>
              <a:gd name="connsiteX2" fmla="*/ 10345056 w 10345056"/>
              <a:gd name="connsiteY2" fmla="*/ 10610851 h 10610851"/>
              <a:gd name="connsiteX3" fmla="*/ 0 w 10345056"/>
              <a:gd name="connsiteY3" fmla="*/ 10610851 h 10610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345056" h="10610851">
                <a:moveTo>
                  <a:pt x="0" y="0"/>
                </a:moveTo>
                <a:lnTo>
                  <a:pt x="10345056" y="0"/>
                </a:lnTo>
                <a:lnTo>
                  <a:pt x="10345056" y="10610851"/>
                </a:lnTo>
                <a:lnTo>
                  <a:pt x="0" y="10610851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540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8" grpId="0" animBg="1"/>
    </p:bld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58A1CA22-A2E7-46D9-8A5B-5A4B32A3659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81742" y="647700"/>
            <a:ext cx="2657129" cy="5524500"/>
          </a:xfrm>
          <a:custGeom>
            <a:avLst/>
            <a:gdLst>
              <a:gd name="connsiteX0" fmla="*/ 0 w 5314950"/>
              <a:gd name="connsiteY0" fmla="*/ 0 h 11049000"/>
              <a:gd name="connsiteX1" fmla="*/ 5314950 w 5314950"/>
              <a:gd name="connsiteY1" fmla="*/ 0 h 11049000"/>
              <a:gd name="connsiteX2" fmla="*/ 5314950 w 5314950"/>
              <a:gd name="connsiteY2" fmla="*/ 11049000 h 11049000"/>
              <a:gd name="connsiteX3" fmla="*/ 0 w 5314950"/>
              <a:gd name="connsiteY3" fmla="*/ 11049000 h 1104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14950" h="11049000">
                <a:moveTo>
                  <a:pt x="0" y="0"/>
                </a:moveTo>
                <a:lnTo>
                  <a:pt x="5314950" y="0"/>
                </a:lnTo>
                <a:lnTo>
                  <a:pt x="5314950" y="11049000"/>
                </a:lnTo>
                <a:lnTo>
                  <a:pt x="0" y="11049000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1200"/>
            </a:lvl1pPr>
          </a:lstStyle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9662144D-BFFA-4B4C-BD9A-DDB9AD2576C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438871" y="647700"/>
            <a:ext cx="2657129" cy="5524500"/>
          </a:xfrm>
          <a:custGeom>
            <a:avLst/>
            <a:gdLst>
              <a:gd name="connsiteX0" fmla="*/ 0 w 5314950"/>
              <a:gd name="connsiteY0" fmla="*/ 0 h 11049000"/>
              <a:gd name="connsiteX1" fmla="*/ 5314950 w 5314950"/>
              <a:gd name="connsiteY1" fmla="*/ 0 h 11049000"/>
              <a:gd name="connsiteX2" fmla="*/ 5314950 w 5314950"/>
              <a:gd name="connsiteY2" fmla="*/ 11049000 h 11049000"/>
              <a:gd name="connsiteX3" fmla="*/ 0 w 5314950"/>
              <a:gd name="connsiteY3" fmla="*/ 11049000 h 1104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14950" h="11049000">
                <a:moveTo>
                  <a:pt x="0" y="0"/>
                </a:moveTo>
                <a:lnTo>
                  <a:pt x="5314950" y="0"/>
                </a:lnTo>
                <a:lnTo>
                  <a:pt x="5314950" y="11049000"/>
                </a:lnTo>
                <a:lnTo>
                  <a:pt x="0" y="11049000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1200"/>
            </a:lvl1pPr>
          </a:lstStyle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8E8DCF79-7C12-4EE4-B377-E5D1CE36316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96000" y="647700"/>
            <a:ext cx="2657129" cy="5524500"/>
          </a:xfrm>
          <a:custGeom>
            <a:avLst/>
            <a:gdLst>
              <a:gd name="connsiteX0" fmla="*/ 0 w 5314950"/>
              <a:gd name="connsiteY0" fmla="*/ 0 h 11049000"/>
              <a:gd name="connsiteX1" fmla="*/ 5314950 w 5314950"/>
              <a:gd name="connsiteY1" fmla="*/ 0 h 11049000"/>
              <a:gd name="connsiteX2" fmla="*/ 5314950 w 5314950"/>
              <a:gd name="connsiteY2" fmla="*/ 11049000 h 11049000"/>
              <a:gd name="connsiteX3" fmla="*/ 0 w 5314950"/>
              <a:gd name="connsiteY3" fmla="*/ 11049000 h 1104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14950" h="11049000">
                <a:moveTo>
                  <a:pt x="0" y="0"/>
                </a:moveTo>
                <a:lnTo>
                  <a:pt x="5314950" y="0"/>
                </a:lnTo>
                <a:lnTo>
                  <a:pt x="5314950" y="11049000"/>
                </a:lnTo>
                <a:lnTo>
                  <a:pt x="0" y="11049000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1200"/>
            </a:lvl1pPr>
          </a:lstStyle>
          <a:p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C0BA5F7F-E14B-4487-8788-8F182B33097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753129" y="647700"/>
            <a:ext cx="2657129" cy="5524500"/>
          </a:xfrm>
          <a:custGeom>
            <a:avLst/>
            <a:gdLst>
              <a:gd name="connsiteX0" fmla="*/ 0 w 5314950"/>
              <a:gd name="connsiteY0" fmla="*/ 0 h 11049000"/>
              <a:gd name="connsiteX1" fmla="*/ 5314950 w 5314950"/>
              <a:gd name="connsiteY1" fmla="*/ 0 h 11049000"/>
              <a:gd name="connsiteX2" fmla="*/ 5314950 w 5314950"/>
              <a:gd name="connsiteY2" fmla="*/ 11049000 h 11049000"/>
              <a:gd name="connsiteX3" fmla="*/ 0 w 5314950"/>
              <a:gd name="connsiteY3" fmla="*/ 11049000 h 1104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14950" h="11049000">
                <a:moveTo>
                  <a:pt x="0" y="0"/>
                </a:moveTo>
                <a:lnTo>
                  <a:pt x="5314950" y="0"/>
                </a:lnTo>
                <a:lnTo>
                  <a:pt x="5314950" y="11049000"/>
                </a:lnTo>
                <a:lnTo>
                  <a:pt x="0" y="11049000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6466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484B905-8BF0-4A76-9E10-57BE3387F891}"/>
              </a:ext>
            </a:extLst>
          </p:cNvPr>
          <p:cNvSpPr/>
          <p:nvPr userDrawn="1"/>
        </p:nvSpPr>
        <p:spPr>
          <a:xfrm>
            <a:off x="781742" y="647700"/>
            <a:ext cx="10628516" cy="5524500"/>
          </a:xfrm>
          <a:prstGeom prst="rect">
            <a:avLst/>
          </a:prstGeom>
          <a:solidFill>
            <a:schemeClr val="accent1"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90A452D-DFE3-48E8-956D-B964AE99D0C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086501" y="1057275"/>
            <a:ext cx="4704737" cy="4705350"/>
          </a:xfrm>
          <a:custGeom>
            <a:avLst/>
            <a:gdLst>
              <a:gd name="connsiteX0" fmla="*/ 0 w 9410700"/>
              <a:gd name="connsiteY0" fmla="*/ 0 h 9410700"/>
              <a:gd name="connsiteX1" fmla="*/ 9410700 w 9410700"/>
              <a:gd name="connsiteY1" fmla="*/ 0 h 9410700"/>
              <a:gd name="connsiteX2" fmla="*/ 9410700 w 9410700"/>
              <a:gd name="connsiteY2" fmla="*/ 9410700 h 9410700"/>
              <a:gd name="connsiteX3" fmla="*/ 0 w 9410700"/>
              <a:gd name="connsiteY3" fmla="*/ 9410700 h 9410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410700" h="9410700">
                <a:moveTo>
                  <a:pt x="0" y="0"/>
                </a:moveTo>
                <a:lnTo>
                  <a:pt x="9410700" y="0"/>
                </a:lnTo>
                <a:lnTo>
                  <a:pt x="9410700" y="9410700"/>
                </a:lnTo>
                <a:lnTo>
                  <a:pt x="0" y="9410700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1200"/>
            </a:lvl1pPr>
          </a:lstStyle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11D63369-5C3A-4822-ACB3-46071185D78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400759" y="1057275"/>
            <a:ext cx="4704737" cy="4705350"/>
          </a:xfrm>
          <a:custGeom>
            <a:avLst/>
            <a:gdLst>
              <a:gd name="connsiteX0" fmla="*/ 0 w 9410699"/>
              <a:gd name="connsiteY0" fmla="*/ 0 h 9410700"/>
              <a:gd name="connsiteX1" fmla="*/ 9410699 w 9410699"/>
              <a:gd name="connsiteY1" fmla="*/ 0 h 9410700"/>
              <a:gd name="connsiteX2" fmla="*/ 9410699 w 9410699"/>
              <a:gd name="connsiteY2" fmla="*/ 9410700 h 9410700"/>
              <a:gd name="connsiteX3" fmla="*/ 0 w 9410699"/>
              <a:gd name="connsiteY3" fmla="*/ 9410700 h 9410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410699" h="9410700">
                <a:moveTo>
                  <a:pt x="0" y="0"/>
                </a:moveTo>
                <a:lnTo>
                  <a:pt x="9410699" y="0"/>
                </a:lnTo>
                <a:lnTo>
                  <a:pt x="9410699" y="9410700"/>
                </a:lnTo>
                <a:lnTo>
                  <a:pt x="0" y="9410700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6806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72C1527C-1238-4997-83A0-B93C0C1A119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501078" y="776288"/>
            <a:ext cx="2594922" cy="2595260"/>
          </a:xfrm>
          <a:custGeom>
            <a:avLst/>
            <a:gdLst>
              <a:gd name="connsiteX0" fmla="*/ 0 w 5190519"/>
              <a:gd name="connsiteY0" fmla="*/ 0 h 5190519"/>
              <a:gd name="connsiteX1" fmla="*/ 5190519 w 5190519"/>
              <a:gd name="connsiteY1" fmla="*/ 0 h 5190519"/>
              <a:gd name="connsiteX2" fmla="*/ 5190519 w 5190519"/>
              <a:gd name="connsiteY2" fmla="*/ 5190519 h 5190519"/>
              <a:gd name="connsiteX3" fmla="*/ 0 w 5190519"/>
              <a:gd name="connsiteY3" fmla="*/ 5190519 h 5190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90519" h="5190519">
                <a:moveTo>
                  <a:pt x="0" y="0"/>
                </a:moveTo>
                <a:lnTo>
                  <a:pt x="5190519" y="0"/>
                </a:lnTo>
                <a:lnTo>
                  <a:pt x="5190519" y="5190519"/>
                </a:lnTo>
                <a:lnTo>
                  <a:pt x="0" y="5190519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1200"/>
            </a:lvl1pPr>
          </a:lstStyle>
          <a:p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F2C28264-6FA4-467B-BDE9-EC8733C2D74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220414" y="776287"/>
            <a:ext cx="5189844" cy="5314950"/>
          </a:xfrm>
          <a:custGeom>
            <a:avLst/>
            <a:gdLst>
              <a:gd name="connsiteX0" fmla="*/ 0 w 10381040"/>
              <a:gd name="connsiteY0" fmla="*/ 0 h 10629899"/>
              <a:gd name="connsiteX1" fmla="*/ 10381040 w 10381040"/>
              <a:gd name="connsiteY1" fmla="*/ 0 h 10629899"/>
              <a:gd name="connsiteX2" fmla="*/ 10381040 w 10381040"/>
              <a:gd name="connsiteY2" fmla="*/ 10629899 h 10629899"/>
              <a:gd name="connsiteX3" fmla="*/ 0 w 10381040"/>
              <a:gd name="connsiteY3" fmla="*/ 10629899 h 10629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381040" h="10629899">
                <a:moveTo>
                  <a:pt x="0" y="0"/>
                </a:moveTo>
                <a:lnTo>
                  <a:pt x="10381040" y="0"/>
                </a:lnTo>
                <a:lnTo>
                  <a:pt x="10381040" y="10629899"/>
                </a:lnTo>
                <a:lnTo>
                  <a:pt x="0" y="10629899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1200"/>
            </a:lvl1pPr>
          </a:lstStyle>
          <a:p>
            <a:endParaRPr lang="en-US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843876E8-A094-40A5-860F-FA8679BF447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501078" y="3495978"/>
            <a:ext cx="2594922" cy="2595260"/>
          </a:xfrm>
          <a:custGeom>
            <a:avLst/>
            <a:gdLst>
              <a:gd name="connsiteX0" fmla="*/ 0 w 5190519"/>
              <a:gd name="connsiteY0" fmla="*/ 0 h 5190519"/>
              <a:gd name="connsiteX1" fmla="*/ 5190519 w 5190519"/>
              <a:gd name="connsiteY1" fmla="*/ 0 h 5190519"/>
              <a:gd name="connsiteX2" fmla="*/ 5190519 w 5190519"/>
              <a:gd name="connsiteY2" fmla="*/ 5190519 h 5190519"/>
              <a:gd name="connsiteX3" fmla="*/ 0 w 5190519"/>
              <a:gd name="connsiteY3" fmla="*/ 5190519 h 5190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90519" h="5190519">
                <a:moveTo>
                  <a:pt x="0" y="0"/>
                </a:moveTo>
                <a:lnTo>
                  <a:pt x="5190519" y="0"/>
                </a:lnTo>
                <a:lnTo>
                  <a:pt x="5190519" y="5190519"/>
                </a:lnTo>
                <a:lnTo>
                  <a:pt x="0" y="5190519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1200"/>
            </a:lvl1pPr>
          </a:lstStyle>
          <a:p>
            <a:endParaRPr lang="en-US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E87560AE-CEDB-48AC-B2BF-85B52DE0F14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81742" y="3495978"/>
            <a:ext cx="2594922" cy="2595260"/>
          </a:xfrm>
          <a:custGeom>
            <a:avLst/>
            <a:gdLst>
              <a:gd name="connsiteX0" fmla="*/ 0 w 5190519"/>
              <a:gd name="connsiteY0" fmla="*/ 0 h 5190519"/>
              <a:gd name="connsiteX1" fmla="*/ 5190519 w 5190519"/>
              <a:gd name="connsiteY1" fmla="*/ 0 h 5190519"/>
              <a:gd name="connsiteX2" fmla="*/ 5190519 w 5190519"/>
              <a:gd name="connsiteY2" fmla="*/ 5190519 h 5190519"/>
              <a:gd name="connsiteX3" fmla="*/ 0 w 5190519"/>
              <a:gd name="connsiteY3" fmla="*/ 5190519 h 5190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90519" h="5190519">
                <a:moveTo>
                  <a:pt x="0" y="0"/>
                </a:moveTo>
                <a:lnTo>
                  <a:pt x="5190519" y="0"/>
                </a:lnTo>
                <a:lnTo>
                  <a:pt x="5190519" y="5190519"/>
                </a:lnTo>
                <a:lnTo>
                  <a:pt x="0" y="5190519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672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4" grpId="0" animBg="1"/>
      <p:bldP spid="16" grpId="0" animBg="1"/>
      <p:bldP spid="17" grpId="0" animBg="1"/>
    </p:bld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3399DF4-D239-4B46-A59E-3F2D266B8AC5}"/>
              </a:ext>
            </a:extLst>
          </p:cNvPr>
          <p:cNvSpPr/>
          <p:nvPr userDrawn="1"/>
        </p:nvSpPr>
        <p:spPr>
          <a:xfrm>
            <a:off x="781742" y="647700"/>
            <a:ext cx="10628516" cy="5524500"/>
          </a:xfrm>
          <a:prstGeom prst="rect">
            <a:avLst/>
          </a:prstGeom>
          <a:solidFill>
            <a:schemeClr val="accent1"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13131742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20">
          <p15:clr>
            <a:srgbClr val="FBAE40"/>
          </p15:clr>
        </p15:guide>
        <p15:guide id="2" pos="7681">
          <p15:clr>
            <a:srgbClr val="FBAE40"/>
          </p15:clr>
        </p15:guide>
        <p15:guide id="3" pos="985">
          <p15:clr>
            <a:srgbClr val="FBAE40"/>
          </p15:clr>
        </p15:guide>
        <p15:guide id="4" pos="14377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A83F5516-0B38-4D10-8A01-707E02BE065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81742" y="-8443912"/>
            <a:ext cx="10628517" cy="14616112"/>
          </a:xfrm>
          <a:custGeom>
            <a:avLst/>
            <a:gdLst>
              <a:gd name="connsiteX0" fmla="*/ 0 w 21259801"/>
              <a:gd name="connsiteY0" fmla="*/ 0 h 29232224"/>
              <a:gd name="connsiteX1" fmla="*/ 21259801 w 21259801"/>
              <a:gd name="connsiteY1" fmla="*/ 0 h 29232224"/>
              <a:gd name="connsiteX2" fmla="*/ 21259801 w 21259801"/>
              <a:gd name="connsiteY2" fmla="*/ 2133600 h 29232224"/>
              <a:gd name="connsiteX3" fmla="*/ 21259801 w 21259801"/>
              <a:gd name="connsiteY3" fmla="*/ 10972800 h 29232224"/>
              <a:gd name="connsiteX4" fmla="*/ 21259801 w 21259801"/>
              <a:gd name="connsiteY4" fmla="*/ 29232224 h 29232224"/>
              <a:gd name="connsiteX5" fmla="*/ 0 w 21259801"/>
              <a:gd name="connsiteY5" fmla="*/ 29232224 h 29232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259801" h="29232224">
                <a:moveTo>
                  <a:pt x="0" y="0"/>
                </a:moveTo>
                <a:lnTo>
                  <a:pt x="21259801" y="0"/>
                </a:lnTo>
                <a:lnTo>
                  <a:pt x="21259801" y="2133600"/>
                </a:lnTo>
                <a:lnTo>
                  <a:pt x="21259801" y="10972800"/>
                </a:lnTo>
                <a:lnTo>
                  <a:pt x="21259801" y="29232224"/>
                </a:lnTo>
                <a:lnTo>
                  <a:pt x="0" y="29232224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ln>
            <a:noFill/>
          </a:ln>
          <a:effectLst/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331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repeatCount="indefinite" decel="10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-5E-6 L 5.55112E-17 1.32119 " pathEditMode="relative" rAng="0" ptsTypes="AA">
                                      <p:cBhvr>
                                        <p:cTn id="6" dur="16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60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  <p:extLst>
    <p:ext uri="{DCECCB84-F9BA-43D5-87BE-67443E8EF086}">
      <p15:sldGuideLst xmlns:p15="http://schemas.microsoft.com/office/powerpoint/2012/main">
        <p15:guide id="1" orient="horz" pos="4320">
          <p15:clr>
            <a:srgbClr val="FBAE40"/>
          </p15:clr>
        </p15:guide>
        <p15:guide id="2" pos="7681">
          <p15:clr>
            <a:srgbClr val="FBAE40"/>
          </p15:clr>
        </p15:guide>
        <p15:guide id="3" pos="985">
          <p15:clr>
            <a:srgbClr val="FBAE40"/>
          </p15:clr>
        </p15:guide>
        <p15:guide id="4" pos="14377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3399DF4-D239-4B46-A59E-3F2D266B8AC5}"/>
              </a:ext>
            </a:extLst>
          </p:cNvPr>
          <p:cNvSpPr/>
          <p:nvPr userDrawn="1"/>
        </p:nvSpPr>
        <p:spPr>
          <a:xfrm>
            <a:off x="781742" y="666750"/>
            <a:ext cx="10628516" cy="5524500"/>
          </a:xfrm>
          <a:prstGeom prst="rect">
            <a:avLst/>
          </a:prstGeom>
          <a:solidFill>
            <a:schemeClr val="accent1"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92263DCA-1DEE-49D2-80CB-CF9032EF06F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514278" y="933450"/>
            <a:ext cx="1438088" cy="1571625"/>
          </a:xfrm>
          <a:custGeom>
            <a:avLst/>
            <a:gdLst>
              <a:gd name="connsiteX0" fmla="*/ 0 w 2876550"/>
              <a:gd name="connsiteY0" fmla="*/ 0 h 3143250"/>
              <a:gd name="connsiteX1" fmla="*/ 2876550 w 2876550"/>
              <a:gd name="connsiteY1" fmla="*/ 0 h 3143250"/>
              <a:gd name="connsiteX2" fmla="*/ 2876550 w 2876550"/>
              <a:gd name="connsiteY2" fmla="*/ 3143250 h 3143250"/>
              <a:gd name="connsiteX3" fmla="*/ 0 w 2876550"/>
              <a:gd name="connsiteY3" fmla="*/ 3143250 h 3143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76550" h="3143250">
                <a:moveTo>
                  <a:pt x="0" y="0"/>
                </a:moveTo>
                <a:lnTo>
                  <a:pt x="2876550" y="0"/>
                </a:lnTo>
                <a:lnTo>
                  <a:pt x="2876550" y="3143250"/>
                </a:lnTo>
                <a:lnTo>
                  <a:pt x="0" y="3143250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>
            <a:outerShdw blurRad="660400" dist="190500" dir="5400000" algn="t" rotWithShape="0">
              <a:schemeClr val="accent1">
                <a:alpha val="40000"/>
              </a:schemeClr>
            </a:outerShdw>
          </a:effectLst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1200"/>
            </a:lvl1pPr>
          </a:lstStyle>
          <a:p>
            <a:endParaRPr lang="en-US"/>
          </a:p>
        </p:txBody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743896C4-BC14-436C-ADB0-09DC41D72F1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089397" y="933450"/>
            <a:ext cx="1438088" cy="1571625"/>
          </a:xfrm>
          <a:custGeom>
            <a:avLst/>
            <a:gdLst>
              <a:gd name="connsiteX0" fmla="*/ 0 w 2876550"/>
              <a:gd name="connsiteY0" fmla="*/ 0 h 3143250"/>
              <a:gd name="connsiteX1" fmla="*/ 2876550 w 2876550"/>
              <a:gd name="connsiteY1" fmla="*/ 0 h 3143250"/>
              <a:gd name="connsiteX2" fmla="*/ 2876550 w 2876550"/>
              <a:gd name="connsiteY2" fmla="*/ 3143250 h 3143250"/>
              <a:gd name="connsiteX3" fmla="*/ 0 w 2876550"/>
              <a:gd name="connsiteY3" fmla="*/ 3143250 h 3143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76550" h="3143250">
                <a:moveTo>
                  <a:pt x="0" y="0"/>
                </a:moveTo>
                <a:lnTo>
                  <a:pt x="2876550" y="0"/>
                </a:lnTo>
                <a:lnTo>
                  <a:pt x="2876550" y="3143250"/>
                </a:lnTo>
                <a:lnTo>
                  <a:pt x="0" y="3143250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>
            <a:outerShdw blurRad="660400" dist="190500" dir="5400000" algn="t" rotWithShape="0">
              <a:schemeClr val="accent1">
                <a:alpha val="40000"/>
              </a:schemeClr>
            </a:outerShdw>
          </a:effectLst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1200"/>
            </a:lvl1pPr>
          </a:lstStyle>
          <a:p>
            <a:endParaRPr lang="en-US"/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0A1AA56A-4341-4938-9A18-9B4699C88FD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664516" y="933450"/>
            <a:ext cx="1438088" cy="1571625"/>
          </a:xfrm>
          <a:custGeom>
            <a:avLst/>
            <a:gdLst>
              <a:gd name="connsiteX0" fmla="*/ 0 w 2876550"/>
              <a:gd name="connsiteY0" fmla="*/ 0 h 3143250"/>
              <a:gd name="connsiteX1" fmla="*/ 2876550 w 2876550"/>
              <a:gd name="connsiteY1" fmla="*/ 0 h 3143250"/>
              <a:gd name="connsiteX2" fmla="*/ 2876550 w 2876550"/>
              <a:gd name="connsiteY2" fmla="*/ 3143250 h 3143250"/>
              <a:gd name="connsiteX3" fmla="*/ 0 w 2876550"/>
              <a:gd name="connsiteY3" fmla="*/ 3143250 h 3143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76550" h="3143250">
                <a:moveTo>
                  <a:pt x="0" y="0"/>
                </a:moveTo>
                <a:lnTo>
                  <a:pt x="2876550" y="0"/>
                </a:lnTo>
                <a:lnTo>
                  <a:pt x="2876550" y="3143250"/>
                </a:lnTo>
                <a:lnTo>
                  <a:pt x="0" y="3143250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>
            <a:outerShdw blurRad="660400" dist="190500" dir="5400000" algn="t" rotWithShape="0">
              <a:schemeClr val="accent1">
                <a:alpha val="40000"/>
              </a:schemeClr>
            </a:outerShdw>
          </a:effectLst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1200"/>
            </a:lvl1pPr>
          </a:lstStyle>
          <a:p>
            <a:endParaRPr lang="en-US"/>
          </a:p>
        </p:txBody>
      </p:sp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DAF6D4B1-9881-4261-92C1-B717CE6B512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9239635" y="933450"/>
            <a:ext cx="1438088" cy="1571625"/>
          </a:xfrm>
          <a:custGeom>
            <a:avLst/>
            <a:gdLst>
              <a:gd name="connsiteX0" fmla="*/ 0 w 2876550"/>
              <a:gd name="connsiteY0" fmla="*/ 0 h 3143250"/>
              <a:gd name="connsiteX1" fmla="*/ 2876550 w 2876550"/>
              <a:gd name="connsiteY1" fmla="*/ 0 h 3143250"/>
              <a:gd name="connsiteX2" fmla="*/ 2876550 w 2876550"/>
              <a:gd name="connsiteY2" fmla="*/ 3143250 h 3143250"/>
              <a:gd name="connsiteX3" fmla="*/ 0 w 2876550"/>
              <a:gd name="connsiteY3" fmla="*/ 3143250 h 3143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76550" h="3143250">
                <a:moveTo>
                  <a:pt x="0" y="0"/>
                </a:moveTo>
                <a:lnTo>
                  <a:pt x="2876550" y="0"/>
                </a:lnTo>
                <a:lnTo>
                  <a:pt x="2876550" y="3143250"/>
                </a:lnTo>
                <a:lnTo>
                  <a:pt x="0" y="3143250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>
            <a:outerShdw blurRad="660400" dist="190500" dir="5400000" algn="t" rotWithShape="0">
              <a:schemeClr val="accent1">
                <a:alpha val="40000"/>
              </a:schemeClr>
            </a:outerShdw>
          </a:effectLst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1200"/>
            </a:lvl1pPr>
          </a:lstStyle>
          <a:p>
            <a:endParaRPr lang="en-US"/>
          </a:p>
        </p:txBody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4E6DD8C9-03BB-49E3-A9B8-A0EFEABFBD2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514278" y="3714750"/>
            <a:ext cx="1438088" cy="1571625"/>
          </a:xfrm>
          <a:custGeom>
            <a:avLst/>
            <a:gdLst>
              <a:gd name="connsiteX0" fmla="*/ 0 w 2876550"/>
              <a:gd name="connsiteY0" fmla="*/ 0 h 3143250"/>
              <a:gd name="connsiteX1" fmla="*/ 2876550 w 2876550"/>
              <a:gd name="connsiteY1" fmla="*/ 0 h 3143250"/>
              <a:gd name="connsiteX2" fmla="*/ 2876550 w 2876550"/>
              <a:gd name="connsiteY2" fmla="*/ 3143250 h 3143250"/>
              <a:gd name="connsiteX3" fmla="*/ 0 w 2876550"/>
              <a:gd name="connsiteY3" fmla="*/ 3143250 h 3143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76550" h="3143250">
                <a:moveTo>
                  <a:pt x="0" y="0"/>
                </a:moveTo>
                <a:lnTo>
                  <a:pt x="2876550" y="0"/>
                </a:lnTo>
                <a:lnTo>
                  <a:pt x="2876550" y="3143250"/>
                </a:lnTo>
                <a:lnTo>
                  <a:pt x="0" y="3143250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>
            <a:outerShdw blurRad="660400" dist="190500" dir="5400000" algn="t" rotWithShape="0">
              <a:schemeClr val="accent1">
                <a:alpha val="40000"/>
              </a:schemeClr>
            </a:outerShdw>
          </a:effectLst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1200"/>
            </a:lvl1pPr>
          </a:lstStyle>
          <a:p>
            <a:endParaRPr lang="en-US"/>
          </a:p>
        </p:txBody>
      </p:sp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DFAB2594-68AE-46A3-9D9A-148C9A705C00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4089397" y="3714750"/>
            <a:ext cx="1438088" cy="1571625"/>
          </a:xfrm>
          <a:custGeom>
            <a:avLst/>
            <a:gdLst>
              <a:gd name="connsiteX0" fmla="*/ 0 w 2876550"/>
              <a:gd name="connsiteY0" fmla="*/ 0 h 3143250"/>
              <a:gd name="connsiteX1" fmla="*/ 2876550 w 2876550"/>
              <a:gd name="connsiteY1" fmla="*/ 0 h 3143250"/>
              <a:gd name="connsiteX2" fmla="*/ 2876550 w 2876550"/>
              <a:gd name="connsiteY2" fmla="*/ 3143250 h 3143250"/>
              <a:gd name="connsiteX3" fmla="*/ 0 w 2876550"/>
              <a:gd name="connsiteY3" fmla="*/ 3143250 h 3143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76550" h="3143250">
                <a:moveTo>
                  <a:pt x="0" y="0"/>
                </a:moveTo>
                <a:lnTo>
                  <a:pt x="2876550" y="0"/>
                </a:lnTo>
                <a:lnTo>
                  <a:pt x="2876550" y="3143250"/>
                </a:lnTo>
                <a:lnTo>
                  <a:pt x="0" y="3143250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>
            <a:outerShdw blurRad="660400" dist="190500" dir="5400000" algn="t" rotWithShape="0">
              <a:schemeClr val="accent1">
                <a:alpha val="40000"/>
              </a:schemeClr>
            </a:outerShdw>
          </a:effectLst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1200"/>
            </a:lvl1pPr>
          </a:lstStyle>
          <a:p>
            <a:endParaRPr lang="en-US"/>
          </a:p>
        </p:txBody>
      </p:sp>
      <p:sp>
        <p:nvSpPr>
          <p:cNvPr id="27" name="Picture Placeholder 26">
            <a:extLst>
              <a:ext uri="{FF2B5EF4-FFF2-40B4-BE49-F238E27FC236}">
                <a16:creationId xmlns:a16="http://schemas.microsoft.com/office/drawing/2014/main" id="{5DF9FA7A-DB60-4682-8CAB-2AC84C80FAD2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664516" y="3714750"/>
            <a:ext cx="1438088" cy="1571625"/>
          </a:xfrm>
          <a:custGeom>
            <a:avLst/>
            <a:gdLst>
              <a:gd name="connsiteX0" fmla="*/ 0 w 2876550"/>
              <a:gd name="connsiteY0" fmla="*/ 0 h 3143250"/>
              <a:gd name="connsiteX1" fmla="*/ 2876550 w 2876550"/>
              <a:gd name="connsiteY1" fmla="*/ 0 h 3143250"/>
              <a:gd name="connsiteX2" fmla="*/ 2876550 w 2876550"/>
              <a:gd name="connsiteY2" fmla="*/ 3143250 h 3143250"/>
              <a:gd name="connsiteX3" fmla="*/ 0 w 2876550"/>
              <a:gd name="connsiteY3" fmla="*/ 3143250 h 3143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76550" h="3143250">
                <a:moveTo>
                  <a:pt x="0" y="0"/>
                </a:moveTo>
                <a:lnTo>
                  <a:pt x="2876550" y="0"/>
                </a:lnTo>
                <a:lnTo>
                  <a:pt x="2876550" y="3143250"/>
                </a:lnTo>
                <a:lnTo>
                  <a:pt x="0" y="3143250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>
            <a:outerShdw blurRad="660400" dist="190500" dir="5400000" algn="t" rotWithShape="0">
              <a:schemeClr val="accent1">
                <a:alpha val="40000"/>
              </a:schemeClr>
            </a:outerShdw>
          </a:effectLst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1200"/>
            </a:lvl1pPr>
          </a:lstStyle>
          <a:p>
            <a:endParaRPr lang="en-US"/>
          </a:p>
        </p:txBody>
      </p:sp>
      <p:sp>
        <p:nvSpPr>
          <p:cNvPr id="28" name="Picture Placeholder 27">
            <a:extLst>
              <a:ext uri="{FF2B5EF4-FFF2-40B4-BE49-F238E27FC236}">
                <a16:creationId xmlns:a16="http://schemas.microsoft.com/office/drawing/2014/main" id="{16669351-C444-4EC3-976D-DAFD767ED96C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9239635" y="3714750"/>
            <a:ext cx="1438088" cy="1571625"/>
          </a:xfrm>
          <a:custGeom>
            <a:avLst/>
            <a:gdLst>
              <a:gd name="connsiteX0" fmla="*/ 0 w 2876550"/>
              <a:gd name="connsiteY0" fmla="*/ 0 h 3143250"/>
              <a:gd name="connsiteX1" fmla="*/ 2876550 w 2876550"/>
              <a:gd name="connsiteY1" fmla="*/ 0 h 3143250"/>
              <a:gd name="connsiteX2" fmla="*/ 2876550 w 2876550"/>
              <a:gd name="connsiteY2" fmla="*/ 3143250 h 3143250"/>
              <a:gd name="connsiteX3" fmla="*/ 0 w 2876550"/>
              <a:gd name="connsiteY3" fmla="*/ 3143250 h 3143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76550" h="3143250">
                <a:moveTo>
                  <a:pt x="0" y="0"/>
                </a:moveTo>
                <a:lnTo>
                  <a:pt x="2876550" y="0"/>
                </a:lnTo>
                <a:lnTo>
                  <a:pt x="2876550" y="3143250"/>
                </a:lnTo>
                <a:lnTo>
                  <a:pt x="0" y="3143250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>
            <a:outerShdw blurRad="660400" dist="190500" dir="5400000" algn="t" rotWithShape="0">
              <a:schemeClr val="accent1">
                <a:alpha val="40000"/>
              </a:schemeClr>
            </a:outerShdw>
          </a:effectLst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9211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decel="10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  <p:extLst>
    <p:ext uri="{DCECCB84-F9BA-43D5-87BE-67443E8EF086}">
      <p15:sldGuideLst xmlns:p15="http://schemas.microsoft.com/office/powerpoint/2012/main">
        <p15:guide id="1" orient="horz" pos="4320">
          <p15:clr>
            <a:srgbClr val="FBAE40"/>
          </p15:clr>
        </p15:guide>
        <p15:guide id="2" pos="7681">
          <p15:clr>
            <a:srgbClr val="FBAE40"/>
          </p15:clr>
        </p15:guide>
        <p15:guide id="3" pos="985">
          <p15:clr>
            <a:srgbClr val="FBAE40"/>
          </p15:clr>
        </p15:guide>
        <p15:guide id="4" pos="14377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3399DF4-D239-4B46-A59E-3F2D266B8AC5}"/>
              </a:ext>
            </a:extLst>
          </p:cNvPr>
          <p:cNvSpPr/>
          <p:nvPr userDrawn="1"/>
        </p:nvSpPr>
        <p:spPr>
          <a:xfrm>
            <a:off x="781742" y="647700"/>
            <a:ext cx="10628516" cy="5524500"/>
          </a:xfrm>
          <a:prstGeom prst="rect">
            <a:avLst/>
          </a:prstGeom>
          <a:solidFill>
            <a:schemeClr val="accent1"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CBD3B56C-6673-4097-B43C-40AB7C20EEC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457125" y="1193177"/>
            <a:ext cx="2474760" cy="2071688"/>
          </a:xfrm>
          <a:custGeom>
            <a:avLst/>
            <a:gdLst>
              <a:gd name="connsiteX0" fmla="*/ 0 w 4950165"/>
              <a:gd name="connsiteY0" fmla="*/ 0 h 4143375"/>
              <a:gd name="connsiteX1" fmla="*/ 4950165 w 4950165"/>
              <a:gd name="connsiteY1" fmla="*/ 0 h 4143375"/>
              <a:gd name="connsiteX2" fmla="*/ 4950165 w 4950165"/>
              <a:gd name="connsiteY2" fmla="*/ 4143375 h 4143375"/>
              <a:gd name="connsiteX3" fmla="*/ 0 w 4950165"/>
              <a:gd name="connsiteY3" fmla="*/ 4143375 h 4143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50165" h="4143375">
                <a:moveTo>
                  <a:pt x="0" y="0"/>
                </a:moveTo>
                <a:lnTo>
                  <a:pt x="4950165" y="0"/>
                </a:lnTo>
                <a:lnTo>
                  <a:pt x="4950165" y="4143375"/>
                </a:lnTo>
                <a:lnTo>
                  <a:pt x="0" y="4143375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>
            <a:outerShdw blurRad="660400" dist="190500" dir="5400000" algn="t" rotWithShape="0">
              <a:schemeClr val="accent1">
                <a:alpha val="40000"/>
              </a:schemeClr>
            </a:outerShdw>
          </a:effectLst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1200"/>
            </a:lvl1pPr>
          </a:lstStyle>
          <a:p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84AD6E42-B8ED-45FE-80BA-270BE28BE3E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260114" y="1193177"/>
            <a:ext cx="2474760" cy="2071688"/>
          </a:xfrm>
          <a:custGeom>
            <a:avLst/>
            <a:gdLst>
              <a:gd name="connsiteX0" fmla="*/ 0 w 4950164"/>
              <a:gd name="connsiteY0" fmla="*/ 0 h 4143375"/>
              <a:gd name="connsiteX1" fmla="*/ 4950164 w 4950164"/>
              <a:gd name="connsiteY1" fmla="*/ 0 h 4143375"/>
              <a:gd name="connsiteX2" fmla="*/ 4950164 w 4950164"/>
              <a:gd name="connsiteY2" fmla="*/ 4143375 h 4143375"/>
              <a:gd name="connsiteX3" fmla="*/ 0 w 4950164"/>
              <a:gd name="connsiteY3" fmla="*/ 4143375 h 4143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50164" h="4143375">
                <a:moveTo>
                  <a:pt x="0" y="0"/>
                </a:moveTo>
                <a:lnTo>
                  <a:pt x="4950164" y="0"/>
                </a:lnTo>
                <a:lnTo>
                  <a:pt x="4950164" y="4143375"/>
                </a:lnTo>
                <a:lnTo>
                  <a:pt x="0" y="4143375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>
            <a:outerShdw blurRad="660400" dist="190500" dir="5400000" algn="t" rotWithShape="0">
              <a:schemeClr val="accent1">
                <a:alpha val="40000"/>
              </a:schemeClr>
            </a:outerShdw>
          </a:effectLst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1200"/>
            </a:lvl1pPr>
          </a:lstStyle>
          <a:p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BB2CF020-4972-4FDF-8E27-E1B874D0649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457125" y="3593137"/>
            <a:ext cx="2474760" cy="2071688"/>
          </a:xfrm>
          <a:custGeom>
            <a:avLst/>
            <a:gdLst>
              <a:gd name="connsiteX0" fmla="*/ 0 w 4950165"/>
              <a:gd name="connsiteY0" fmla="*/ 0 h 4143375"/>
              <a:gd name="connsiteX1" fmla="*/ 4950165 w 4950165"/>
              <a:gd name="connsiteY1" fmla="*/ 0 h 4143375"/>
              <a:gd name="connsiteX2" fmla="*/ 4950165 w 4950165"/>
              <a:gd name="connsiteY2" fmla="*/ 4143375 h 4143375"/>
              <a:gd name="connsiteX3" fmla="*/ 0 w 4950165"/>
              <a:gd name="connsiteY3" fmla="*/ 4143375 h 4143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50165" h="4143375">
                <a:moveTo>
                  <a:pt x="0" y="0"/>
                </a:moveTo>
                <a:lnTo>
                  <a:pt x="4950165" y="0"/>
                </a:lnTo>
                <a:lnTo>
                  <a:pt x="4950165" y="4143375"/>
                </a:lnTo>
                <a:lnTo>
                  <a:pt x="0" y="4143375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>
            <a:outerShdw blurRad="660400" dist="190500" dir="5400000" algn="t" rotWithShape="0">
              <a:schemeClr val="accent1">
                <a:alpha val="40000"/>
              </a:schemeClr>
            </a:outerShdw>
          </a:effectLst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1200"/>
            </a:lvl1pPr>
          </a:lstStyle>
          <a:p>
            <a:endParaRPr lang="en-US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7DEDE4E0-4295-4EC1-B674-5609175C4D6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260114" y="3593137"/>
            <a:ext cx="2474760" cy="2071688"/>
          </a:xfrm>
          <a:custGeom>
            <a:avLst/>
            <a:gdLst>
              <a:gd name="connsiteX0" fmla="*/ 0 w 4950164"/>
              <a:gd name="connsiteY0" fmla="*/ 0 h 4143375"/>
              <a:gd name="connsiteX1" fmla="*/ 4950164 w 4950164"/>
              <a:gd name="connsiteY1" fmla="*/ 0 h 4143375"/>
              <a:gd name="connsiteX2" fmla="*/ 4950164 w 4950164"/>
              <a:gd name="connsiteY2" fmla="*/ 4143375 h 4143375"/>
              <a:gd name="connsiteX3" fmla="*/ 0 w 4950164"/>
              <a:gd name="connsiteY3" fmla="*/ 4143375 h 4143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50164" h="4143375">
                <a:moveTo>
                  <a:pt x="0" y="0"/>
                </a:moveTo>
                <a:lnTo>
                  <a:pt x="4950164" y="0"/>
                </a:lnTo>
                <a:lnTo>
                  <a:pt x="4950164" y="4143375"/>
                </a:lnTo>
                <a:lnTo>
                  <a:pt x="0" y="4143375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>
            <a:outerShdw blurRad="660400" dist="190500" dir="5400000" algn="t" rotWithShape="0">
              <a:schemeClr val="accent1">
                <a:alpha val="40000"/>
              </a:schemeClr>
            </a:outerShdw>
          </a:effectLst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4474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</p:bldLst>
  </p:timing>
  <p:extLst>
    <p:ext uri="{DCECCB84-F9BA-43D5-87BE-67443E8EF086}">
      <p15:sldGuideLst xmlns:p15="http://schemas.microsoft.com/office/powerpoint/2012/main">
        <p15:guide id="1" orient="horz" pos="4320">
          <p15:clr>
            <a:srgbClr val="FBAE40"/>
          </p15:clr>
        </p15:guide>
        <p15:guide id="2" pos="7681">
          <p15:clr>
            <a:srgbClr val="FBAE40"/>
          </p15:clr>
        </p15:guide>
        <p15:guide id="3" pos="985">
          <p15:clr>
            <a:srgbClr val="FBAE40"/>
          </p15:clr>
        </p15:guide>
        <p15:guide id="4" pos="14377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4">
            <a:extLst>
              <a:ext uri="{FF2B5EF4-FFF2-40B4-BE49-F238E27FC236}">
                <a16:creationId xmlns:a16="http://schemas.microsoft.com/office/drawing/2014/main" id="{CDD5BDAE-070D-466F-9878-EB1BC2848ED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81742" y="647700"/>
            <a:ext cx="10628516" cy="5524500"/>
          </a:xfrm>
          <a:custGeom>
            <a:avLst/>
            <a:gdLst>
              <a:gd name="connsiteX0" fmla="*/ 0 w 7829549"/>
              <a:gd name="connsiteY0" fmla="*/ 0 h 7543801"/>
              <a:gd name="connsiteX1" fmla="*/ 7829549 w 7829549"/>
              <a:gd name="connsiteY1" fmla="*/ 0 h 7543801"/>
              <a:gd name="connsiteX2" fmla="*/ 7829549 w 7829549"/>
              <a:gd name="connsiteY2" fmla="*/ 7543801 h 7543801"/>
              <a:gd name="connsiteX3" fmla="*/ 0 w 7829549"/>
              <a:gd name="connsiteY3" fmla="*/ 7543801 h 7543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829549" h="7543801">
                <a:moveTo>
                  <a:pt x="0" y="0"/>
                </a:moveTo>
                <a:lnTo>
                  <a:pt x="7829549" y="0"/>
                </a:lnTo>
                <a:lnTo>
                  <a:pt x="7829549" y="7543801"/>
                </a:lnTo>
                <a:lnTo>
                  <a:pt x="0" y="7543801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0753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  <p:extLst>
    <p:ext uri="{DCECCB84-F9BA-43D5-87BE-67443E8EF086}">
      <p15:sldGuideLst xmlns:p15="http://schemas.microsoft.com/office/powerpoint/2012/main">
        <p15:guide id="1" orient="horz" pos="4320">
          <p15:clr>
            <a:srgbClr val="FBAE40"/>
          </p15:clr>
        </p15:guide>
        <p15:guide id="2" pos="7681">
          <p15:clr>
            <a:srgbClr val="FBAE40"/>
          </p15:clr>
        </p15:guide>
        <p15:guide id="3" pos="985">
          <p15:clr>
            <a:srgbClr val="FBAE40"/>
          </p15:clr>
        </p15:guide>
        <p15:guide id="4" pos="14377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4">
            <a:extLst>
              <a:ext uri="{FF2B5EF4-FFF2-40B4-BE49-F238E27FC236}">
                <a16:creationId xmlns:a16="http://schemas.microsoft.com/office/drawing/2014/main" id="{CDD5BDAE-070D-466F-9878-EB1BC2848ED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7829549"/>
              <a:gd name="connsiteY0" fmla="*/ 0 h 7543801"/>
              <a:gd name="connsiteX1" fmla="*/ 7829549 w 7829549"/>
              <a:gd name="connsiteY1" fmla="*/ 0 h 7543801"/>
              <a:gd name="connsiteX2" fmla="*/ 7829549 w 7829549"/>
              <a:gd name="connsiteY2" fmla="*/ 7543801 h 7543801"/>
              <a:gd name="connsiteX3" fmla="*/ 0 w 7829549"/>
              <a:gd name="connsiteY3" fmla="*/ 7543801 h 7543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829549" h="7543801">
                <a:moveTo>
                  <a:pt x="0" y="0"/>
                </a:moveTo>
                <a:lnTo>
                  <a:pt x="7829549" y="0"/>
                </a:lnTo>
                <a:lnTo>
                  <a:pt x="7829549" y="7543801"/>
                </a:lnTo>
                <a:lnTo>
                  <a:pt x="0" y="7543801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4607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  <p:extLst>
    <p:ext uri="{DCECCB84-F9BA-43D5-87BE-67443E8EF086}">
      <p15:sldGuideLst xmlns:p15="http://schemas.microsoft.com/office/powerpoint/2012/main">
        <p15:guide id="1" orient="horz" pos="4320">
          <p15:clr>
            <a:srgbClr val="FBAE40"/>
          </p15:clr>
        </p15:guide>
        <p15:guide id="2" pos="7681">
          <p15:clr>
            <a:srgbClr val="FBAE40"/>
          </p15:clr>
        </p15:guide>
        <p15:guide id="3" pos="985">
          <p15:clr>
            <a:srgbClr val="FBAE40"/>
          </p15:clr>
        </p15:guide>
        <p15:guide id="4" pos="14377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12C8595-DB2B-42EA-8842-0ACD0D8590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5E39387-F54C-4D15-83D6-EE8A6150B8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A007F6E-B917-4CA0-8438-EDEC741D61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17B73-2AF5-4008-AC95-4E3CBA11D584}" type="datetimeFigureOut">
              <a:rPr lang="ru-RU" smtClean="0"/>
              <a:t>17.05.2024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74A797A-765B-45F1-9C5B-4ADC7308A3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C946F9B-F619-416B-85F0-8A37FC6CCC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F5088-2376-450A-82C6-9F08914C52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431553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4">
            <a:extLst>
              <a:ext uri="{FF2B5EF4-FFF2-40B4-BE49-F238E27FC236}">
                <a16:creationId xmlns:a16="http://schemas.microsoft.com/office/drawing/2014/main" id="{CDD5BDAE-070D-466F-9878-EB1BC2848ED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81742" y="647700"/>
            <a:ext cx="10628516" cy="5524500"/>
          </a:xfrm>
          <a:custGeom>
            <a:avLst/>
            <a:gdLst>
              <a:gd name="connsiteX0" fmla="*/ 0 w 7829549"/>
              <a:gd name="connsiteY0" fmla="*/ 0 h 7543801"/>
              <a:gd name="connsiteX1" fmla="*/ 7829549 w 7829549"/>
              <a:gd name="connsiteY1" fmla="*/ 0 h 7543801"/>
              <a:gd name="connsiteX2" fmla="*/ 7829549 w 7829549"/>
              <a:gd name="connsiteY2" fmla="*/ 7543801 h 7543801"/>
              <a:gd name="connsiteX3" fmla="*/ 0 w 7829549"/>
              <a:gd name="connsiteY3" fmla="*/ 7543801 h 7543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829549" h="7543801">
                <a:moveTo>
                  <a:pt x="0" y="0"/>
                </a:moveTo>
                <a:lnTo>
                  <a:pt x="7829549" y="0"/>
                </a:lnTo>
                <a:lnTo>
                  <a:pt x="7829549" y="7543801"/>
                </a:lnTo>
                <a:lnTo>
                  <a:pt x="0" y="7543801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8117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  <p:extLst>
    <p:ext uri="{DCECCB84-F9BA-43D5-87BE-67443E8EF086}">
      <p15:sldGuideLst xmlns:p15="http://schemas.microsoft.com/office/powerpoint/2012/main">
        <p15:guide id="1" orient="horz" pos="4320">
          <p15:clr>
            <a:srgbClr val="FBAE40"/>
          </p15:clr>
        </p15:guide>
        <p15:guide id="2" pos="7681">
          <p15:clr>
            <a:srgbClr val="FBAE40"/>
          </p15:clr>
        </p15:guide>
        <p15:guide id="3" pos="985">
          <p15:clr>
            <a:srgbClr val="FBAE40"/>
          </p15:clr>
        </p15:guide>
        <p15:guide id="4" pos="14377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8EC47BBF-5081-44C2-A39B-5B7D55A2CAC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81742" y="647700"/>
            <a:ext cx="5314258" cy="5524500"/>
          </a:xfrm>
          <a:custGeom>
            <a:avLst/>
            <a:gdLst>
              <a:gd name="connsiteX0" fmla="*/ 0 w 10629899"/>
              <a:gd name="connsiteY0" fmla="*/ 0 h 11049000"/>
              <a:gd name="connsiteX1" fmla="*/ 10629899 w 10629899"/>
              <a:gd name="connsiteY1" fmla="*/ 0 h 11049000"/>
              <a:gd name="connsiteX2" fmla="*/ 10629899 w 10629899"/>
              <a:gd name="connsiteY2" fmla="*/ 11049000 h 11049000"/>
              <a:gd name="connsiteX3" fmla="*/ 0 w 10629899"/>
              <a:gd name="connsiteY3" fmla="*/ 11049000 h 1104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629899" h="11049000">
                <a:moveTo>
                  <a:pt x="0" y="0"/>
                </a:moveTo>
                <a:lnTo>
                  <a:pt x="10629899" y="0"/>
                </a:lnTo>
                <a:lnTo>
                  <a:pt x="10629899" y="11049000"/>
                </a:lnTo>
                <a:lnTo>
                  <a:pt x="0" y="11049000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1200"/>
            </a:lvl1pPr>
          </a:lstStyle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59F983A-E9C3-445F-A7F1-45E2008FDCD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96001" y="3429000"/>
            <a:ext cx="2638804" cy="2743200"/>
          </a:xfrm>
          <a:custGeom>
            <a:avLst/>
            <a:gdLst>
              <a:gd name="connsiteX0" fmla="*/ 0 w 5278295"/>
              <a:gd name="connsiteY0" fmla="*/ 0 h 5486400"/>
              <a:gd name="connsiteX1" fmla="*/ 5278295 w 5278295"/>
              <a:gd name="connsiteY1" fmla="*/ 0 h 5486400"/>
              <a:gd name="connsiteX2" fmla="*/ 5278295 w 5278295"/>
              <a:gd name="connsiteY2" fmla="*/ 5486400 h 5486400"/>
              <a:gd name="connsiteX3" fmla="*/ 0 w 5278295"/>
              <a:gd name="connsiteY3" fmla="*/ 5486400 h 548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78295" h="5486400">
                <a:moveTo>
                  <a:pt x="0" y="0"/>
                </a:moveTo>
                <a:lnTo>
                  <a:pt x="5278295" y="0"/>
                </a:lnTo>
                <a:lnTo>
                  <a:pt x="5278295" y="5486400"/>
                </a:lnTo>
                <a:lnTo>
                  <a:pt x="0" y="5486400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1200"/>
            </a:lvl1pPr>
          </a:lstStyle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BDE4FB34-EA53-468B-BEDD-E3F16B8A785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734804" y="647700"/>
            <a:ext cx="2675454" cy="2781300"/>
          </a:xfrm>
          <a:custGeom>
            <a:avLst/>
            <a:gdLst>
              <a:gd name="connsiteX0" fmla="*/ 0 w 5351604"/>
              <a:gd name="connsiteY0" fmla="*/ 0 h 5562600"/>
              <a:gd name="connsiteX1" fmla="*/ 5351604 w 5351604"/>
              <a:gd name="connsiteY1" fmla="*/ 0 h 5562600"/>
              <a:gd name="connsiteX2" fmla="*/ 5351604 w 5351604"/>
              <a:gd name="connsiteY2" fmla="*/ 5562600 h 5562600"/>
              <a:gd name="connsiteX3" fmla="*/ 0 w 5351604"/>
              <a:gd name="connsiteY3" fmla="*/ 5562600 h 5562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51604" h="5562600">
                <a:moveTo>
                  <a:pt x="0" y="0"/>
                </a:moveTo>
                <a:lnTo>
                  <a:pt x="5351604" y="0"/>
                </a:lnTo>
                <a:lnTo>
                  <a:pt x="5351604" y="5562600"/>
                </a:lnTo>
                <a:lnTo>
                  <a:pt x="0" y="5562600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403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</p:bld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9054460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ED8B4229-4B33-4A0A-AF4B-FF49C516156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96000" y="647700"/>
            <a:ext cx="6096000" cy="5524500"/>
          </a:xfrm>
          <a:custGeom>
            <a:avLst/>
            <a:gdLst>
              <a:gd name="connsiteX0" fmla="*/ 2264824 w 12193588"/>
              <a:gd name="connsiteY0" fmla="*/ 0 h 11049000"/>
              <a:gd name="connsiteX1" fmla="*/ 12193588 w 12193588"/>
              <a:gd name="connsiteY1" fmla="*/ 0 h 11049000"/>
              <a:gd name="connsiteX2" fmla="*/ 12193588 w 12193588"/>
              <a:gd name="connsiteY2" fmla="*/ 11049000 h 11049000"/>
              <a:gd name="connsiteX3" fmla="*/ 2264824 w 12193588"/>
              <a:gd name="connsiteY3" fmla="*/ 11049000 h 11049000"/>
              <a:gd name="connsiteX4" fmla="*/ 0 w 12193588"/>
              <a:gd name="connsiteY4" fmla="*/ 5524500 h 1104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3588" h="11049000">
                <a:moveTo>
                  <a:pt x="2264824" y="0"/>
                </a:moveTo>
                <a:lnTo>
                  <a:pt x="12193588" y="0"/>
                </a:lnTo>
                <a:lnTo>
                  <a:pt x="12193588" y="11049000"/>
                </a:lnTo>
                <a:lnTo>
                  <a:pt x="2264824" y="11049000"/>
                </a:lnTo>
                <a:lnTo>
                  <a:pt x="0" y="5524500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>
            <a:outerShdw blurRad="711200" dist="863600" dir="10800000" sx="94000" sy="94000" algn="r" rotWithShape="0">
              <a:schemeClr val="accent1">
                <a:lumMod val="50000"/>
                <a:alpha val="63000"/>
              </a:schemeClr>
            </a:outerShdw>
          </a:effectLst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3225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E4485F2D-5044-49E1-A7C6-8E8D78CD59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: скругленные углы 9">
            <a:extLst>
              <a:ext uri="{FF2B5EF4-FFF2-40B4-BE49-F238E27FC236}">
                <a16:creationId xmlns:a16="http://schemas.microsoft.com/office/drawing/2014/main" id="{DA8B6688-CBD6-3F45-A119-90A190198712}"/>
              </a:ext>
            </a:extLst>
          </p:cNvPr>
          <p:cNvSpPr/>
          <p:nvPr userDrawn="1"/>
        </p:nvSpPr>
        <p:spPr>
          <a:xfrm>
            <a:off x="452828" y="398807"/>
            <a:ext cx="1683183" cy="476071"/>
          </a:xfrm>
          <a:prstGeom prst="roundRect">
            <a:avLst>
              <a:gd name="adj" fmla="val 50000"/>
            </a:avLst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bg1">
                    <a:alpha val="54000"/>
                  </a:schemeClr>
                </a:solidFill>
                <a:latin typeface="VTB Group Cond Book" panose="020B0506050504020204" pitchFamily="34" charset="-52"/>
                <a:ea typeface="VTB Group Cond Book" panose="020B0506050504020204" pitchFamily="34" charset="-52"/>
              </a:rPr>
              <a:t>Ким Воронин</a:t>
            </a:r>
          </a:p>
        </p:txBody>
      </p:sp>
    </p:spTree>
    <p:extLst>
      <p:ext uri="{BB962C8B-B14F-4D97-AF65-F5344CB8AC3E}">
        <p14:creationId xmlns:p14="http://schemas.microsoft.com/office/powerpoint/2010/main" val="40360380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321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173674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75">
            <a:extLst>
              <a:ext uri="{FF2B5EF4-FFF2-40B4-BE49-F238E27FC236}">
                <a16:creationId xmlns:a16="http://schemas.microsoft.com/office/drawing/2014/main" id="{35C81404-E27E-4F36-A623-E57FC83C04C2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3451807" y="1941447"/>
            <a:ext cx="5288390" cy="2975107"/>
          </a:xfrm>
          <a:custGeom>
            <a:avLst/>
            <a:gdLst>
              <a:gd name="connsiteX0" fmla="*/ 215874 w 10578156"/>
              <a:gd name="connsiteY0" fmla="*/ 0 h 5950214"/>
              <a:gd name="connsiteX1" fmla="*/ 10362282 w 10578156"/>
              <a:gd name="connsiteY1" fmla="*/ 0 h 5950214"/>
              <a:gd name="connsiteX2" fmla="*/ 10578156 w 10578156"/>
              <a:gd name="connsiteY2" fmla="*/ 215874 h 5950214"/>
              <a:gd name="connsiteX3" fmla="*/ 10578156 w 10578156"/>
              <a:gd name="connsiteY3" fmla="*/ 5734340 h 5950214"/>
              <a:gd name="connsiteX4" fmla="*/ 10362282 w 10578156"/>
              <a:gd name="connsiteY4" fmla="*/ 5950214 h 5950214"/>
              <a:gd name="connsiteX5" fmla="*/ 215874 w 10578156"/>
              <a:gd name="connsiteY5" fmla="*/ 5950214 h 5950214"/>
              <a:gd name="connsiteX6" fmla="*/ 0 w 10578156"/>
              <a:gd name="connsiteY6" fmla="*/ 5734340 h 5950214"/>
              <a:gd name="connsiteX7" fmla="*/ 0 w 10578156"/>
              <a:gd name="connsiteY7" fmla="*/ 215874 h 5950214"/>
              <a:gd name="connsiteX8" fmla="*/ 215874 w 10578156"/>
              <a:gd name="connsiteY8" fmla="*/ 0 h 5950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78156" h="5950214">
                <a:moveTo>
                  <a:pt x="215874" y="0"/>
                </a:moveTo>
                <a:lnTo>
                  <a:pt x="10362282" y="0"/>
                </a:lnTo>
                <a:cubicBezTo>
                  <a:pt x="10481506" y="0"/>
                  <a:pt x="10578156" y="96650"/>
                  <a:pt x="10578156" y="215874"/>
                </a:cubicBezTo>
                <a:lnTo>
                  <a:pt x="10578156" y="5734340"/>
                </a:lnTo>
                <a:cubicBezTo>
                  <a:pt x="10578156" y="5853564"/>
                  <a:pt x="10481506" y="5950214"/>
                  <a:pt x="10362282" y="5950214"/>
                </a:cubicBezTo>
                <a:lnTo>
                  <a:pt x="215874" y="5950214"/>
                </a:lnTo>
                <a:cubicBezTo>
                  <a:pt x="96650" y="5950214"/>
                  <a:pt x="0" y="5853564"/>
                  <a:pt x="0" y="5734340"/>
                </a:cubicBezTo>
                <a:lnTo>
                  <a:pt x="0" y="215874"/>
                </a:lnTo>
                <a:cubicBezTo>
                  <a:pt x="0" y="96650"/>
                  <a:pt x="96650" y="0"/>
                  <a:pt x="215874" y="0"/>
                </a:cubicBezTo>
                <a:close/>
              </a:path>
            </a:pathLst>
          </a:custGeom>
          <a:solidFill>
            <a:schemeClr val="tx1">
              <a:alpha val="4000"/>
            </a:schemeClr>
          </a:solidFill>
          <a:effectLst>
            <a:outerShdw blurRad="876300" dist="787400" dir="2400000" algn="ctr" rotWithShape="0">
              <a:schemeClr val="accent3">
                <a:alpha val="34000"/>
              </a:schemeClr>
            </a:outerShdw>
            <a:reflection blurRad="76200" stA="48000" endPos="98000" dir="5400000" sy="-100000" algn="bl" rotWithShape="0"/>
          </a:effectLst>
          <a:scene3d>
            <a:camera prst="orthographicFront">
              <a:rot lat="19848000" lon="3234000" rev="17862000"/>
            </a:camera>
            <a:lightRig rig="soft" dir="t"/>
          </a:scene3d>
          <a:sp3d extrusionH="95250" prstMaterial="plastic"/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374197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82588" y="390763"/>
            <a:ext cx="6854825" cy="775597"/>
          </a:xfrm>
        </p:spPr>
        <p:txBody>
          <a:bodyPr/>
          <a:lstStyle/>
          <a:p>
            <a:r>
              <a:rPr lang="ru-RU" dirty="0"/>
              <a:t>Образец </a:t>
            </a:r>
            <a:br>
              <a:rPr lang="en-US" dirty="0"/>
            </a:br>
            <a:r>
              <a:rPr lang="ru-RU" dirty="0"/>
              <a:t>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2588" y="2282824"/>
            <a:ext cx="6089650" cy="38131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0555C-6D0A-6441-A521-D68A7A360A61}" type="datetime1">
              <a:rPr lang="ru-RU" smtClean="0"/>
              <a:t>17.05.2024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Размещение денежных средств в срочные депозиты «Овернайт»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8D697-4E55-5D4C-8003-1105B466849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бъект 2"/>
          <p:cNvSpPr>
            <a:spLocks noGrp="1"/>
          </p:cNvSpPr>
          <p:nvPr>
            <p:ph idx="13" hasCustomPrompt="1"/>
          </p:nvPr>
        </p:nvSpPr>
        <p:spPr>
          <a:xfrm>
            <a:off x="382588" y="1520825"/>
            <a:ext cx="6089650" cy="22159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800" b="1" i="0">
                <a:solidFill>
                  <a:srgbClr val="00AAFF"/>
                </a:solidFill>
                <a:latin typeface="VTB Group Cond Bold "/>
                <a:ea typeface="VTB Group Cond Bold "/>
                <a:cs typeface="VTB Group Cond Bold "/>
              </a:defRPr>
            </a:lvl1pPr>
          </a:lstStyle>
          <a:p>
            <a:pPr lvl="0"/>
            <a:r>
              <a:rPr lang="ru-RU" dirty="0"/>
              <a:t>Образец подзаголовка</a:t>
            </a:r>
          </a:p>
        </p:txBody>
      </p:sp>
      <p:sp>
        <p:nvSpPr>
          <p:cNvPr id="10" name="Объект 2"/>
          <p:cNvSpPr>
            <a:spLocks noGrp="1"/>
          </p:cNvSpPr>
          <p:nvPr>
            <p:ph idx="14" hasCustomPrompt="1"/>
          </p:nvPr>
        </p:nvSpPr>
        <p:spPr>
          <a:xfrm>
            <a:off x="7613650" y="2282824"/>
            <a:ext cx="3053777" cy="16619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400">
                <a:solidFill>
                  <a:srgbClr val="00AAFF"/>
                </a:solidFill>
              </a:defRPr>
            </a:lvl1pPr>
            <a:lvl4pPr marL="1371600" indent="0">
              <a:buNone/>
              <a:defRPr/>
            </a:lvl4pPr>
          </a:lstStyle>
          <a:p>
            <a:pPr lvl="0"/>
            <a:r>
              <a:rPr lang="ru-RU" dirty="0"/>
              <a:t>Четвертый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6648027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1C3DF67-0EE5-494C-9B0D-4B64099016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66726B2-6FBB-437B-8F32-BBF551D1D36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F4E2E75-E04A-4234-ACE2-F28A2FAC70E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4CE275D-F6F2-4BC6-B837-3C4D8E5B8A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17B73-2AF5-4008-AC95-4E3CBA11D584}" type="datetimeFigureOut">
              <a:rPr lang="ru-RU" smtClean="0"/>
              <a:t>17.05.2024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D447736-1F4E-49B0-9251-2376FB68C9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C4940F5-D5E2-494D-AC71-D241FBEC7D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F5088-2376-450A-82C6-9F08914C52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6786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F7B70CE-5168-4CDB-9A49-A6B9A9EBB7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7552D4D-FD88-4B19-95C8-4CDD5DB673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2999FF5-DDCC-42DC-8A35-7DFD7B1FAC1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BFDECB49-86FD-4488-97F4-1D7E1A281BE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81B66295-E455-4706-B5F9-5480DE27271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D5B50E66-455C-4753-9175-6CE973C310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17B73-2AF5-4008-AC95-4E3CBA11D584}" type="datetimeFigureOut">
              <a:rPr lang="ru-RU" smtClean="0"/>
              <a:t>17.05.2024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925FB589-B43C-4240-B172-13DA2760B8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4E616AAF-6A25-416F-9897-F68AF71AA6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F5088-2376-450A-82C6-9F08914C52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15946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A7AA2E-E73C-430C-A78E-ACB4C3D2BD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279B8330-F046-4293-9F03-F3DB44F257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17B73-2AF5-4008-AC95-4E3CBA11D584}" type="datetimeFigureOut">
              <a:rPr lang="ru-RU" smtClean="0"/>
              <a:t>17.05.2024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5C78F902-3F84-43F0-84E7-285E55221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7B2D474E-0BED-4B9C-8A8C-6A6A118CBB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F5088-2376-450A-82C6-9F08914C52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21574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2C9ACD88-1ECA-4AB1-A2D0-193C90CE7A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17B73-2AF5-4008-AC95-4E3CBA11D584}" type="datetimeFigureOut">
              <a:rPr lang="ru-RU" smtClean="0"/>
              <a:t>17.05.2024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39C591C2-6739-4212-A29E-CD01F3EC50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904AE629-0D1A-4C41-BA0C-B2EB6A5A0E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F5088-2376-450A-82C6-9F08914C52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74564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DEAE589-A42F-4B15-882B-DDC392187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6836A3E-02FE-424A-A913-7B7AA569FD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A83D65C-F58A-4F6E-BF23-F055E5C7366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B3E97E2-C7B6-49A1-A004-59C2256185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17B73-2AF5-4008-AC95-4E3CBA11D584}" type="datetimeFigureOut">
              <a:rPr lang="ru-RU" smtClean="0"/>
              <a:t>17.05.2024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12AEACD-F482-4D9A-BC94-EF4724F54C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F628E64-BC26-4004-9BED-69418DCBF9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F5088-2376-450A-82C6-9F08914C52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63563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954059-281B-49F1-AC8A-C48D80C77A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EE5605B4-6DC6-4754-9545-5BE71697672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9D3C7A2-651A-4212-B597-8FACA15BA3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15969EC-07B0-4EC1-A7C1-F6292DB28B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17B73-2AF5-4008-AC95-4E3CBA11D584}" type="datetimeFigureOut">
              <a:rPr lang="ru-RU" smtClean="0"/>
              <a:t>17.05.2024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1EE7E51-C6A5-4E81-B3B5-FE0EB060B8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3C8C694-BCEA-4E91-A66F-A163F52A2F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F5088-2376-450A-82C6-9F08914C52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41761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9.xml"/><Relationship Id="rId18" Type="http://schemas.openxmlformats.org/officeDocument/2006/relationships/slideLayout" Target="../slideLayouts/slideLayout34.xml"/><Relationship Id="rId3" Type="http://schemas.openxmlformats.org/officeDocument/2006/relationships/slideLayout" Target="../slideLayouts/slideLayout19.xml"/><Relationship Id="rId21" Type="http://schemas.openxmlformats.org/officeDocument/2006/relationships/slideLayout" Target="../slideLayouts/slideLayout37.xml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17" Type="http://schemas.openxmlformats.org/officeDocument/2006/relationships/slideLayout" Target="../slideLayouts/slideLayout33.xml"/><Relationship Id="rId2" Type="http://schemas.openxmlformats.org/officeDocument/2006/relationships/slideLayout" Target="../slideLayouts/slideLayout18.xml"/><Relationship Id="rId16" Type="http://schemas.openxmlformats.org/officeDocument/2006/relationships/slideLayout" Target="../slideLayouts/slideLayout32.xml"/><Relationship Id="rId20" Type="http://schemas.openxmlformats.org/officeDocument/2006/relationships/slideLayout" Target="../slideLayouts/slideLayout36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26.xml"/><Relationship Id="rId19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30.xml"/><Relationship Id="rId22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0A531A5-5829-4F7F-8A1D-C1E1E521FC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1C96DC3-2A9C-4373-B4BB-7FA354CAB9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58B8CDB-E389-4F35-A9EE-977C7870FBB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717B73-2AF5-4008-AC95-4E3CBA11D584}" type="datetimeFigureOut">
              <a:rPr lang="ru-RU" smtClean="0"/>
              <a:t>17.05.2024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2435A3D-731C-4071-87AF-75D240C152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1587DAE-F7EE-4FB9-9747-19D46E6F1BC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9F5088-2376-450A-82C6-9F08914C52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00699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0A9DEC81-A035-4291-8FEC-7FC53A59434A}"/>
              </a:ext>
            </a:extLst>
          </p:cNvPr>
          <p:cNvSpPr txBox="1"/>
          <p:nvPr userDrawn="1"/>
        </p:nvSpPr>
        <p:spPr>
          <a:xfrm rot="16200000">
            <a:off x="-2279401" y="3275111"/>
            <a:ext cx="53397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PowerPointNinja</a:t>
            </a:r>
          </a:p>
        </p:txBody>
      </p:sp>
    </p:spTree>
    <p:extLst>
      <p:ext uri="{BB962C8B-B14F-4D97-AF65-F5344CB8AC3E}">
        <p14:creationId xmlns:p14="http://schemas.microsoft.com/office/powerpoint/2010/main" val="295442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</p:sldLayoutIdLst>
  <p:txStyles>
    <p:titleStyle>
      <a:lvl1pPr algn="l" defTabSz="914217" rtl="0" eaLnBrk="1" latinLnBrk="0" hangingPunct="1">
        <a:lnSpc>
          <a:spcPct val="90000"/>
        </a:lnSpc>
        <a:spcBef>
          <a:spcPct val="0"/>
        </a:spcBef>
        <a:buNone/>
        <a:defRPr sz="43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54" indent="-228554" algn="l" defTabSz="91421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799" kern="1200">
          <a:solidFill>
            <a:schemeClr val="tx1"/>
          </a:solidFill>
          <a:latin typeface="+mn-lt"/>
          <a:ea typeface="+mn-ea"/>
          <a:cs typeface="+mn-cs"/>
        </a:defRPr>
      </a:lvl1pPr>
      <a:lvl2pPr marL="685663" indent="-228554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1" indent="-228554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80" indent="-228554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9" indent="-228554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7" indent="-228554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6" indent="-228554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4" indent="-228554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23" indent="-228554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9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7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6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4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43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51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0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8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320">
          <p15:clr>
            <a:srgbClr val="F26B43"/>
          </p15:clr>
        </p15:guide>
        <p15:guide id="2" pos="7681">
          <p15:clr>
            <a:srgbClr val="F26B43"/>
          </p15:clr>
        </p15:guide>
        <p15:guide id="3" orient="horz" pos="816">
          <p15:clr>
            <a:srgbClr val="F26B43"/>
          </p15:clr>
        </p15:guide>
        <p15:guide id="4" orient="horz" pos="7776">
          <p15:clr>
            <a:srgbClr val="F26B43"/>
          </p15:clr>
        </p15:guide>
        <p15:guide id="5" pos="14377">
          <p15:clr>
            <a:srgbClr val="F26B43"/>
          </p15:clr>
        </p15:guide>
        <p15:guide id="6" pos="985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492494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  <p:sldLayoutId id="2147483696" r:id="rId18"/>
    <p:sldLayoutId id="2147483697" r:id="rId19"/>
    <p:sldLayoutId id="2147483698" r:id="rId20"/>
    <p:sldLayoutId id="2147483699" r:id="rId21"/>
  </p:sldLayoutIdLst>
  <p:txStyles>
    <p:titleStyle>
      <a:lvl1pPr algn="l" defTabSz="914217" rtl="0" eaLnBrk="1" latinLnBrk="0" hangingPunct="1">
        <a:lnSpc>
          <a:spcPct val="90000"/>
        </a:lnSpc>
        <a:spcBef>
          <a:spcPct val="0"/>
        </a:spcBef>
        <a:buNone/>
        <a:defRPr sz="43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54" indent="-228554" algn="l" defTabSz="91421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799" kern="1200">
          <a:solidFill>
            <a:schemeClr val="tx1"/>
          </a:solidFill>
          <a:latin typeface="+mn-lt"/>
          <a:ea typeface="+mn-ea"/>
          <a:cs typeface="+mn-cs"/>
        </a:defRPr>
      </a:lvl1pPr>
      <a:lvl2pPr marL="685663" indent="-228554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1" indent="-228554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80" indent="-228554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9" indent="-228554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7" indent="-228554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6" indent="-228554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4" indent="-228554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23" indent="-228554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9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7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6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4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43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51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0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8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320">
          <p15:clr>
            <a:srgbClr val="F26B43"/>
          </p15:clr>
        </p15:guide>
        <p15:guide id="2" pos="7681">
          <p15:clr>
            <a:srgbClr val="F26B43"/>
          </p15:clr>
        </p15:guide>
        <p15:guide id="3" orient="horz" pos="816">
          <p15:clr>
            <a:srgbClr val="F26B43"/>
          </p15:clr>
        </p15:guide>
        <p15:guide id="4" orient="horz" pos="7776">
          <p15:clr>
            <a:srgbClr val="F26B43"/>
          </p15:clr>
        </p15:guide>
        <p15:guide id="5" pos="14377">
          <p15:clr>
            <a:srgbClr val="F26B43"/>
          </p15:clr>
        </p15:guide>
        <p15:guide id="6" pos="985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5" Type="http://schemas.microsoft.com/office/2007/relationships/hdphoto" Target="../media/hdphoto9.wdp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5.jpeg"/><Relationship Id="rId7" Type="http://schemas.microsoft.com/office/2007/relationships/hdphoto" Target="../media/hdphoto2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microsoft.com/office/2007/relationships/hdphoto" Target="../media/hdphoto3.wdp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4.wdp"/><Relationship Id="rId5" Type="http://schemas.openxmlformats.org/officeDocument/2006/relationships/image" Target="../media/image10.png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microsoft.com/office/2007/relationships/hdphoto" Target="../media/hdphoto6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microsoft.com/office/2007/relationships/hdphoto" Target="../media/hdphoto7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microsoft.com/office/2014/relationships/chartEx" Target="../charts/chartEx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microsoft.com/office/2014/relationships/chartEx" Target="../charts/chartEx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B0BEB19D-92F3-4D1F-8725-63323195D5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3384"/>
            <a:ext cx="12192000" cy="812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105B9CF5-8FEA-41E6-A263-6452BCCBAFF9}"/>
              </a:ext>
            </a:extLst>
          </p:cNvPr>
          <p:cNvSpPr/>
          <p:nvPr/>
        </p:nvSpPr>
        <p:spPr>
          <a:xfrm>
            <a:off x="18363" y="-22631"/>
            <a:ext cx="12197667" cy="6858000"/>
          </a:xfrm>
          <a:prstGeom prst="rect">
            <a:avLst/>
          </a:prstGeom>
          <a:solidFill>
            <a:schemeClr val="tx1">
              <a:lumMod val="95000"/>
              <a:lumOff val="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!!Третий квадрат">
            <a:extLst>
              <a:ext uri="{FF2B5EF4-FFF2-40B4-BE49-F238E27FC236}">
                <a16:creationId xmlns:a16="http://schemas.microsoft.com/office/drawing/2014/main" id="{E4753EAA-A05C-49E7-B7B2-EB2FEFC44123}"/>
              </a:ext>
            </a:extLst>
          </p:cNvPr>
          <p:cNvSpPr/>
          <p:nvPr/>
        </p:nvSpPr>
        <p:spPr>
          <a:xfrm rot="5400000">
            <a:off x="-227683" y="-162089"/>
            <a:ext cx="907840" cy="907840"/>
          </a:xfrm>
          <a:prstGeom prst="roundRect">
            <a:avLst>
              <a:gd name="adj" fmla="val 0"/>
            </a:avLst>
          </a:prstGeom>
          <a:solidFill>
            <a:schemeClr val="bg1">
              <a:alpha val="3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: скругленные углы 15">
            <a:extLst>
              <a:ext uri="{FF2B5EF4-FFF2-40B4-BE49-F238E27FC236}">
                <a16:creationId xmlns:a16="http://schemas.microsoft.com/office/drawing/2014/main" id="{34632AD1-75B3-492E-BD82-D359F103466C}"/>
              </a:ext>
            </a:extLst>
          </p:cNvPr>
          <p:cNvSpPr/>
          <p:nvPr/>
        </p:nvSpPr>
        <p:spPr>
          <a:xfrm rot="5400000">
            <a:off x="8592758" y="-1939316"/>
            <a:ext cx="54000" cy="4656555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: скругленные углы 16">
            <a:extLst>
              <a:ext uri="{FF2B5EF4-FFF2-40B4-BE49-F238E27FC236}">
                <a16:creationId xmlns:a16="http://schemas.microsoft.com/office/drawing/2014/main" id="{3EB2485E-B794-4CAD-B7C7-118BC046644E}"/>
              </a:ext>
            </a:extLst>
          </p:cNvPr>
          <p:cNvSpPr/>
          <p:nvPr/>
        </p:nvSpPr>
        <p:spPr>
          <a:xfrm rot="5400000">
            <a:off x="3484799" y="3168643"/>
            <a:ext cx="5667364" cy="5400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: скругленные углы 18">
            <a:extLst>
              <a:ext uri="{FF2B5EF4-FFF2-40B4-BE49-F238E27FC236}">
                <a16:creationId xmlns:a16="http://schemas.microsoft.com/office/drawing/2014/main" id="{E64C85E1-4B49-4EEF-9FA3-12B1F72113F9}"/>
              </a:ext>
            </a:extLst>
          </p:cNvPr>
          <p:cNvSpPr/>
          <p:nvPr/>
        </p:nvSpPr>
        <p:spPr>
          <a:xfrm rot="5400000">
            <a:off x="8593871" y="3679522"/>
            <a:ext cx="54000" cy="4654328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: скругленные углы 26">
            <a:extLst>
              <a:ext uri="{FF2B5EF4-FFF2-40B4-BE49-F238E27FC236}">
                <a16:creationId xmlns:a16="http://schemas.microsoft.com/office/drawing/2014/main" id="{823C6595-7A4E-4D51-BE78-87B87121B16B}"/>
              </a:ext>
            </a:extLst>
          </p:cNvPr>
          <p:cNvSpPr/>
          <p:nvPr/>
        </p:nvSpPr>
        <p:spPr>
          <a:xfrm rot="5400000">
            <a:off x="8087353" y="3168641"/>
            <a:ext cx="5667364" cy="5400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!!Второй квадрат">
            <a:extLst>
              <a:ext uri="{FF2B5EF4-FFF2-40B4-BE49-F238E27FC236}">
                <a16:creationId xmlns:a16="http://schemas.microsoft.com/office/drawing/2014/main" id="{31161D22-C8AC-46BB-B95A-96C79CC0BA25}"/>
              </a:ext>
            </a:extLst>
          </p:cNvPr>
          <p:cNvSpPr/>
          <p:nvPr/>
        </p:nvSpPr>
        <p:spPr>
          <a:xfrm rot="5400000">
            <a:off x="4420933" y="4330904"/>
            <a:ext cx="1728167" cy="1728167"/>
          </a:xfrm>
          <a:prstGeom prst="roundRect">
            <a:avLst>
              <a:gd name="adj" fmla="val 0"/>
            </a:avLst>
          </a:prstGeom>
          <a:solidFill>
            <a:schemeClr val="bg1">
              <a:alpha val="33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ACFADEE-B20F-4753-A380-62A39D15D579}"/>
              </a:ext>
            </a:extLst>
          </p:cNvPr>
          <p:cNvSpPr txBox="1"/>
          <p:nvPr/>
        </p:nvSpPr>
        <p:spPr>
          <a:xfrm>
            <a:off x="434111" y="1069538"/>
            <a:ext cx="421408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</a:rPr>
              <a:t>Выступающий автор: </a:t>
            </a:r>
          </a:p>
          <a:p>
            <a:endParaRPr lang="ru-RU" sz="2800" dirty="0">
              <a:solidFill>
                <a:schemeClr val="bg1"/>
              </a:solidFill>
            </a:endParaRPr>
          </a:p>
          <a:p>
            <a:r>
              <a:rPr lang="ru-RU" sz="2800" dirty="0">
                <a:solidFill>
                  <a:schemeClr val="bg1"/>
                </a:solidFill>
              </a:rPr>
              <a:t>Бойцов Александр Константинович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09D329E-B549-4B29-A889-7165CDD0E17F}"/>
              </a:ext>
            </a:extLst>
          </p:cNvPr>
          <p:cNvSpPr txBox="1"/>
          <p:nvPr/>
        </p:nvSpPr>
        <p:spPr>
          <a:xfrm>
            <a:off x="590079" y="9016957"/>
            <a:ext cx="344374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 panose="00000500000000000000"/>
              </a:rPr>
              <a:t>Массовое распространение вредителей и болезней леса приводит к снижению биологической устойчивости насаждений, их усыханию, потере прироста древостоев. </a:t>
            </a:r>
          </a:p>
        </p:txBody>
      </p: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D93DCB98-68E0-405D-BC0C-F3E21BEDA3A7}"/>
              </a:ext>
            </a:extLst>
          </p:cNvPr>
          <p:cNvCxnSpPr>
            <a:cxnSpLocks/>
          </p:cNvCxnSpPr>
          <p:nvPr/>
        </p:nvCxnSpPr>
        <p:spPr>
          <a:xfrm>
            <a:off x="209078" y="8826366"/>
            <a:ext cx="1859755" cy="0"/>
          </a:xfrm>
          <a:prstGeom prst="line">
            <a:avLst/>
          </a:prstGeom>
          <a:ln w="12700">
            <a:solidFill>
              <a:srgbClr val="33852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5F3CE54C-14E8-4E7D-BBDC-E31EE367A8D4}"/>
              </a:ext>
            </a:extLst>
          </p:cNvPr>
          <p:cNvSpPr txBox="1"/>
          <p:nvPr/>
        </p:nvSpPr>
        <p:spPr>
          <a:xfrm>
            <a:off x="222860" y="6323192"/>
            <a:ext cx="118524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chemeClr val="bg1"/>
                </a:solidFill>
              </a:rPr>
              <a:t>Санкт-Петербургский государственный лесотехнический университет им. С.М. Кирова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9B71C51-0077-4DBA-BA46-238B52EBFD94}"/>
              </a:ext>
            </a:extLst>
          </p:cNvPr>
          <p:cNvPicPr>
            <a:picLocks noChangeAspect="1"/>
          </p:cNvPicPr>
          <p:nvPr/>
        </p:nvPicPr>
        <p:blipFill>
          <a:blip r:embed="rId4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111" y="4718091"/>
            <a:ext cx="1161024" cy="1554589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6567040" y="816713"/>
            <a:ext cx="4209792" cy="5084933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26FB4D06-BE19-4CAF-BD6B-592A2F5DE381}"/>
              </a:ext>
            </a:extLst>
          </p:cNvPr>
          <p:cNvSpPr txBox="1"/>
          <p:nvPr/>
        </p:nvSpPr>
        <p:spPr>
          <a:xfrm>
            <a:off x="6593294" y="1762943"/>
            <a:ext cx="410692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chemeClr val="bg1"/>
                </a:solidFill>
                <a:latin typeface="Montserrat" panose="00000500000000000000"/>
              </a:rPr>
              <a:t>Состояние клонов </a:t>
            </a:r>
            <a:r>
              <a:rPr lang="ru-RU" sz="3200" dirty="0" err="1">
                <a:solidFill>
                  <a:schemeClr val="bg1"/>
                </a:solidFill>
                <a:latin typeface="Montserrat" panose="00000500000000000000"/>
              </a:rPr>
              <a:t>триплоидной</a:t>
            </a:r>
            <a:r>
              <a:rPr lang="ru-RU" sz="3200" dirty="0">
                <a:solidFill>
                  <a:schemeClr val="bg1"/>
                </a:solidFill>
                <a:latin typeface="Montserrat" panose="00000500000000000000"/>
              </a:rPr>
              <a:t> осины </a:t>
            </a:r>
            <a:br>
              <a:rPr lang="ru-RU" sz="3200" dirty="0">
                <a:solidFill>
                  <a:schemeClr val="bg1"/>
                </a:solidFill>
                <a:latin typeface="Montserrat" panose="00000500000000000000"/>
              </a:rPr>
            </a:br>
            <a:r>
              <a:rPr lang="ru-RU" sz="3200" dirty="0">
                <a:solidFill>
                  <a:schemeClr val="bg1"/>
                </a:solidFill>
                <a:latin typeface="Montserrat" panose="00000500000000000000"/>
              </a:rPr>
              <a:t>на лесной плантации</a:t>
            </a:r>
          </a:p>
          <a:p>
            <a:pPr algn="ctr"/>
            <a:r>
              <a:rPr lang="ru-RU" sz="3200" dirty="0">
                <a:solidFill>
                  <a:schemeClr val="bg1"/>
                </a:solidFill>
                <a:latin typeface="Montserrat" panose="00000500000000000000"/>
              </a:rPr>
              <a:t>в Ленинградской области</a:t>
            </a:r>
          </a:p>
        </p:txBody>
      </p:sp>
      <p:sp>
        <p:nvSpPr>
          <p:cNvPr id="22" name="!!Третий квадрат">
            <a:extLst>
              <a:ext uri="{FF2B5EF4-FFF2-40B4-BE49-F238E27FC236}">
                <a16:creationId xmlns:a16="http://schemas.microsoft.com/office/drawing/2014/main" id="{8EA06CF4-EDC6-48C3-B5D5-F5AD0B0DBC12}"/>
              </a:ext>
            </a:extLst>
          </p:cNvPr>
          <p:cNvSpPr/>
          <p:nvPr/>
        </p:nvSpPr>
        <p:spPr>
          <a:xfrm rot="5400000">
            <a:off x="10490406" y="5543387"/>
            <a:ext cx="297030" cy="325065"/>
          </a:xfrm>
          <a:prstGeom prst="roundRect">
            <a:avLst>
              <a:gd name="adj" fmla="val 11934"/>
            </a:avLst>
          </a:prstGeom>
          <a:solidFill>
            <a:schemeClr val="bg1">
              <a:alpha val="33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!!Первый квадрат">
            <a:extLst>
              <a:ext uri="{FF2B5EF4-FFF2-40B4-BE49-F238E27FC236}">
                <a16:creationId xmlns:a16="http://schemas.microsoft.com/office/drawing/2014/main" id="{06386395-A154-473B-9B16-752FDDEE1F56}"/>
              </a:ext>
            </a:extLst>
          </p:cNvPr>
          <p:cNvSpPr/>
          <p:nvPr/>
        </p:nvSpPr>
        <p:spPr>
          <a:xfrm rot="5400000">
            <a:off x="6651386" y="590839"/>
            <a:ext cx="542181" cy="542181"/>
          </a:xfrm>
          <a:prstGeom prst="roundRect">
            <a:avLst>
              <a:gd name="adj" fmla="val 0"/>
            </a:avLst>
          </a:prstGeom>
          <a:solidFill>
            <a:schemeClr val="bg1">
              <a:alpha val="33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74949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4F2175D-C08D-4DEF-B7FC-FAD371AFF4C3}"/>
              </a:ext>
            </a:extLst>
          </p:cNvPr>
          <p:cNvSpPr txBox="1"/>
          <p:nvPr/>
        </p:nvSpPr>
        <p:spPr>
          <a:xfrm>
            <a:off x="1298906" y="0"/>
            <a:ext cx="937861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err="1">
                <a:latin typeface="Montserrat Medium" panose="00000600000000000000" pitchFamily="2" charset="-52"/>
              </a:rPr>
              <a:t>Триплоидные</a:t>
            </a:r>
            <a:r>
              <a:rPr lang="ru-RU" sz="2800" b="1" dirty="0">
                <a:latin typeface="Montserrat Medium" panose="00000600000000000000" pitchFamily="2" charset="-52"/>
              </a:rPr>
              <a:t> осины первой группы в возрасте 13 лет (фото слева) и в возрасте 19 лет (справа)</a:t>
            </a: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F7077D7E-FF41-4726-BB15-CA64C4B879B4}"/>
              </a:ext>
            </a:extLst>
          </p:cNvPr>
          <p:cNvSpPr/>
          <p:nvPr/>
        </p:nvSpPr>
        <p:spPr>
          <a:xfrm>
            <a:off x="323851" y="954107"/>
            <a:ext cx="11049000" cy="5751494"/>
          </a:xfrm>
          <a:prstGeom prst="roundRect">
            <a:avLst>
              <a:gd name="adj" fmla="val 11934"/>
            </a:avLst>
          </a:prstGeom>
          <a:noFill/>
          <a:ln w="38100">
            <a:solidFill>
              <a:srgbClr val="308C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9D71598-5105-440D-B832-62D7A31D8F49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1419225" y="1095375"/>
            <a:ext cx="3482354" cy="5229226"/>
          </a:xfrm>
          <a:prstGeom prst="rect">
            <a:avLst/>
          </a:prstGeom>
          <a:ln>
            <a:solidFill>
              <a:srgbClr val="33852F"/>
            </a:solidFill>
          </a:ln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D3D1B45-0C0D-4A49-BB0C-50D749F9A092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653092" y="1667827"/>
            <a:ext cx="5229225" cy="4084322"/>
          </a:xfrm>
          <a:prstGeom prst="rect">
            <a:avLst/>
          </a:prstGeom>
          <a:noFill/>
          <a:ln>
            <a:solidFill>
              <a:srgbClr val="33852F"/>
            </a:solidFill>
          </a:ln>
        </p:spPr>
      </p:pic>
    </p:spTree>
    <p:extLst>
      <p:ext uri="{BB962C8B-B14F-4D97-AF65-F5344CB8AC3E}">
        <p14:creationId xmlns:p14="http://schemas.microsoft.com/office/powerpoint/2010/main" val="40656732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6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AD50AB6-0ED4-4ED4-BBF1-470F904CE1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2688" y="924560"/>
            <a:ext cx="7359482" cy="4907279"/>
          </a:xfrm>
          <a:custGeom>
            <a:avLst/>
            <a:gdLst>
              <a:gd name="connsiteX0" fmla="*/ 250633 w 6477655"/>
              <a:gd name="connsiteY0" fmla="*/ 0 h 4159888"/>
              <a:gd name="connsiteX1" fmla="*/ 6227022 w 6477655"/>
              <a:gd name="connsiteY1" fmla="*/ 0 h 4159888"/>
              <a:gd name="connsiteX2" fmla="*/ 6477655 w 6477655"/>
              <a:gd name="connsiteY2" fmla="*/ 250633 h 4159888"/>
              <a:gd name="connsiteX3" fmla="*/ 6477655 w 6477655"/>
              <a:gd name="connsiteY3" fmla="*/ 3909255 h 4159888"/>
              <a:gd name="connsiteX4" fmla="*/ 6227022 w 6477655"/>
              <a:gd name="connsiteY4" fmla="*/ 4159888 h 4159888"/>
              <a:gd name="connsiteX5" fmla="*/ 250633 w 6477655"/>
              <a:gd name="connsiteY5" fmla="*/ 4159888 h 4159888"/>
              <a:gd name="connsiteX6" fmla="*/ 0 w 6477655"/>
              <a:gd name="connsiteY6" fmla="*/ 3909255 h 4159888"/>
              <a:gd name="connsiteX7" fmla="*/ 0 w 6477655"/>
              <a:gd name="connsiteY7" fmla="*/ 250633 h 4159888"/>
              <a:gd name="connsiteX8" fmla="*/ 250633 w 6477655"/>
              <a:gd name="connsiteY8" fmla="*/ 0 h 4159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77655" h="4159888">
                <a:moveTo>
                  <a:pt x="250633" y="0"/>
                </a:moveTo>
                <a:lnTo>
                  <a:pt x="6227022" y="0"/>
                </a:lnTo>
                <a:cubicBezTo>
                  <a:pt x="6365443" y="0"/>
                  <a:pt x="6477655" y="112212"/>
                  <a:pt x="6477655" y="250633"/>
                </a:cubicBezTo>
                <a:lnTo>
                  <a:pt x="6477655" y="3909255"/>
                </a:lnTo>
                <a:cubicBezTo>
                  <a:pt x="6477655" y="4047676"/>
                  <a:pt x="6365443" y="4159888"/>
                  <a:pt x="6227022" y="4159888"/>
                </a:cubicBezTo>
                <a:lnTo>
                  <a:pt x="250633" y="4159888"/>
                </a:lnTo>
                <a:cubicBezTo>
                  <a:pt x="112212" y="4159888"/>
                  <a:pt x="0" y="4047676"/>
                  <a:pt x="0" y="3909255"/>
                </a:cubicBezTo>
                <a:lnTo>
                  <a:pt x="0" y="250633"/>
                </a:lnTo>
                <a:cubicBezTo>
                  <a:pt x="0" y="112212"/>
                  <a:pt x="112212" y="0"/>
                  <a:pt x="250633" y="0"/>
                </a:cubicBezTo>
                <a:close/>
              </a:path>
            </a:pathLst>
          </a:custGeom>
          <a:ln w="19050">
            <a:solidFill>
              <a:srgbClr val="308C30"/>
            </a:solidFill>
          </a:ln>
        </p:spPr>
      </p:pic>
      <p:sp>
        <p:nvSpPr>
          <p:cNvPr id="20" name="Стрелка: шеврон 19">
            <a:extLst>
              <a:ext uri="{FF2B5EF4-FFF2-40B4-BE49-F238E27FC236}">
                <a16:creationId xmlns:a16="http://schemas.microsoft.com/office/drawing/2014/main" id="{0075C30B-1792-4682-9EED-3FAFCC0AF7D1}"/>
              </a:ext>
            </a:extLst>
          </p:cNvPr>
          <p:cNvSpPr/>
          <p:nvPr/>
        </p:nvSpPr>
        <p:spPr>
          <a:xfrm rot="5400000">
            <a:off x="413665" y="899069"/>
            <a:ext cx="779219" cy="647700"/>
          </a:xfrm>
          <a:prstGeom prst="chevron">
            <a:avLst/>
          </a:prstGeom>
          <a:solidFill>
            <a:srgbClr val="308C30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22" name="Прямая соединительная линия 21">
            <a:extLst>
              <a:ext uri="{FF2B5EF4-FFF2-40B4-BE49-F238E27FC236}">
                <a16:creationId xmlns:a16="http://schemas.microsoft.com/office/drawing/2014/main" id="{9A25A4EE-743C-4513-AAD6-7B3316CD34F3}"/>
              </a:ext>
            </a:extLst>
          </p:cNvPr>
          <p:cNvCxnSpPr>
            <a:cxnSpLocks/>
          </p:cNvCxnSpPr>
          <p:nvPr/>
        </p:nvCxnSpPr>
        <p:spPr>
          <a:xfrm>
            <a:off x="0" y="2790701"/>
            <a:ext cx="1859755" cy="0"/>
          </a:xfrm>
          <a:prstGeom prst="line">
            <a:avLst/>
          </a:prstGeom>
          <a:ln w="12700">
            <a:solidFill>
              <a:srgbClr val="308C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>
            <a:extLst>
              <a:ext uri="{FF2B5EF4-FFF2-40B4-BE49-F238E27FC236}">
                <a16:creationId xmlns:a16="http://schemas.microsoft.com/office/drawing/2014/main" id="{63DCAB7C-8E4F-45E5-A90E-5E38AAF0479D}"/>
              </a:ext>
            </a:extLst>
          </p:cNvPr>
          <p:cNvCxnSpPr>
            <a:cxnSpLocks/>
          </p:cNvCxnSpPr>
          <p:nvPr/>
        </p:nvCxnSpPr>
        <p:spPr>
          <a:xfrm>
            <a:off x="0" y="8404225"/>
            <a:ext cx="1859755" cy="0"/>
          </a:xfrm>
          <a:prstGeom prst="line">
            <a:avLst/>
          </a:prstGeom>
          <a:ln w="12700">
            <a:solidFill>
              <a:srgbClr val="308C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9F5D653B-2EEF-4D36-91EC-449E0D2BDC95}"/>
              </a:ext>
            </a:extLst>
          </p:cNvPr>
          <p:cNvSpPr txBox="1"/>
          <p:nvPr/>
        </p:nvSpPr>
        <p:spPr>
          <a:xfrm>
            <a:off x="228562" y="1885360"/>
            <a:ext cx="309699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Montserrat Medium" panose="00000600000000000000" pitchFamily="2" charset="-52"/>
              </a:rPr>
              <a:t>Наблюдения за состоянием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C746274-6EA7-457F-AA95-02F2436B65A6}"/>
              </a:ext>
            </a:extLst>
          </p:cNvPr>
          <p:cNvSpPr txBox="1"/>
          <p:nvPr/>
        </p:nvSpPr>
        <p:spPr>
          <a:xfrm>
            <a:off x="228562" y="2839467"/>
            <a:ext cx="4029113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Сохранность в 2023 году составила 9 %. Из числа растений линии f. 6 с 2018 года 10 штук были повалены бобрами. Растения f. 11 и f. 4 бобрами не повреждались. Это объясняется близким расположением реки со стороны линии f. 6. Три особи из линии f. 11 и f. 4 имеют обдир </a:t>
            </a:r>
            <a:r>
              <a:rPr lang="ru-RU" dirty="0" err="1"/>
              <a:t>коры</a:t>
            </a:r>
            <a:r>
              <a:rPr lang="ru-RU" dirty="0"/>
              <a:t> вследствие повреждения их лосями. Два растения f. 4 повреждены морозобойной трещиной. </a:t>
            </a:r>
            <a:endParaRPr lang="ru-RU" sz="2000" dirty="0">
              <a:latin typeface="Montserrat Medium" panose="00000600000000000000" pitchFamily="2" charset="-52"/>
            </a:endParaRPr>
          </a:p>
        </p:txBody>
      </p:sp>
      <p:sp>
        <p:nvSpPr>
          <p:cNvPr id="28" name="Прямоугольник: скругленные углы 27">
            <a:extLst>
              <a:ext uri="{FF2B5EF4-FFF2-40B4-BE49-F238E27FC236}">
                <a16:creationId xmlns:a16="http://schemas.microsoft.com/office/drawing/2014/main" id="{06386395-A154-473B-9B16-752FDDEE1F56}"/>
              </a:ext>
            </a:extLst>
          </p:cNvPr>
          <p:cNvSpPr/>
          <p:nvPr/>
        </p:nvSpPr>
        <p:spPr>
          <a:xfrm rot="2700000">
            <a:off x="3912213" y="5355261"/>
            <a:ext cx="1000950" cy="953154"/>
          </a:xfrm>
          <a:prstGeom prst="roundRect">
            <a:avLst>
              <a:gd name="adj" fmla="val 11934"/>
            </a:avLst>
          </a:prstGeom>
          <a:noFill/>
          <a:ln w="38100">
            <a:solidFill>
              <a:srgbClr val="308C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!!Ромб2">
            <a:extLst>
              <a:ext uri="{FF2B5EF4-FFF2-40B4-BE49-F238E27FC236}">
                <a16:creationId xmlns:a16="http://schemas.microsoft.com/office/drawing/2014/main" id="{E64C85E1-4B49-4EEF-9FA3-12B1F72113F9}"/>
              </a:ext>
            </a:extLst>
          </p:cNvPr>
          <p:cNvSpPr/>
          <p:nvPr/>
        </p:nvSpPr>
        <p:spPr>
          <a:xfrm rot="2700000">
            <a:off x="11398320" y="547889"/>
            <a:ext cx="753342" cy="753342"/>
          </a:xfrm>
          <a:prstGeom prst="roundRect">
            <a:avLst>
              <a:gd name="adj" fmla="val 6693"/>
            </a:avLst>
          </a:prstGeom>
          <a:noFill/>
          <a:ln w="38100">
            <a:solidFill>
              <a:srgbClr val="308C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01789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4F2175D-C08D-4DEF-B7FC-FAD371AFF4C3}"/>
              </a:ext>
            </a:extLst>
          </p:cNvPr>
          <p:cNvSpPr txBox="1"/>
          <p:nvPr/>
        </p:nvSpPr>
        <p:spPr>
          <a:xfrm>
            <a:off x="180975" y="97033"/>
            <a:ext cx="1164907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Montserrat Medium" panose="00000600000000000000" pitchFamily="2" charset="-52"/>
              </a:rPr>
              <a:t>По внешним признакам на осинах всех линий плодовых тел не обнаружено, как и гнили внутри модельных деревьев, в отличии от порослевой осины того же возраста </a:t>
            </a: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F7077D7E-FF41-4726-BB15-CA64C4B879B4}"/>
              </a:ext>
            </a:extLst>
          </p:cNvPr>
          <p:cNvSpPr/>
          <p:nvPr/>
        </p:nvSpPr>
        <p:spPr>
          <a:xfrm>
            <a:off x="323850" y="1552575"/>
            <a:ext cx="11372849" cy="5153026"/>
          </a:xfrm>
          <a:prstGeom prst="roundRect">
            <a:avLst>
              <a:gd name="adj" fmla="val 11934"/>
            </a:avLst>
          </a:prstGeom>
          <a:noFill/>
          <a:ln w="38100">
            <a:solidFill>
              <a:srgbClr val="308C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BDE9E69-5B7D-445A-BA78-90D0BECCC3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148" y="2070250"/>
            <a:ext cx="4431411" cy="3720950"/>
          </a:xfrm>
          <a:custGeom>
            <a:avLst/>
            <a:gdLst>
              <a:gd name="connsiteX0" fmla="*/ 250633 w 6477655"/>
              <a:gd name="connsiteY0" fmla="*/ 0 h 4159888"/>
              <a:gd name="connsiteX1" fmla="*/ 6227022 w 6477655"/>
              <a:gd name="connsiteY1" fmla="*/ 0 h 4159888"/>
              <a:gd name="connsiteX2" fmla="*/ 6477655 w 6477655"/>
              <a:gd name="connsiteY2" fmla="*/ 250633 h 4159888"/>
              <a:gd name="connsiteX3" fmla="*/ 6477655 w 6477655"/>
              <a:gd name="connsiteY3" fmla="*/ 3909255 h 4159888"/>
              <a:gd name="connsiteX4" fmla="*/ 6227022 w 6477655"/>
              <a:gd name="connsiteY4" fmla="*/ 4159888 h 4159888"/>
              <a:gd name="connsiteX5" fmla="*/ 250633 w 6477655"/>
              <a:gd name="connsiteY5" fmla="*/ 4159888 h 4159888"/>
              <a:gd name="connsiteX6" fmla="*/ 0 w 6477655"/>
              <a:gd name="connsiteY6" fmla="*/ 3909255 h 4159888"/>
              <a:gd name="connsiteX7" fmla="*/ 0 w 6477655"/>
              <a:gd name="connsiteY7" fmla="*/ 250633 h 4159888"/>
              <a:gd name="connsiteX8" fmla="*/ 250633 w 6477655"/>
              <a:gd name="connsiteY8" fmla="*/ 0 h 4159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77655" h="4159888">
                <a:moveTo>
                  <a:pt x="250633" y="0"/>
                </a:moveTo>
                <a:lnTo>
                  <a:pt x="6227022" y="0"/>
                </a:lnTo>
                <a:cubicBezTo>
                  <a:pt x="6365443" y="0"/>
                  <a:pt x="6477655" y="112212"/>
                  <a:pt x="6477655" y="250633"/>
                </a:cubicBezTo>
                <a:lnTo>
                  <a:pt x="6477655" y="3909255"/>
                </a:lnTo>
                <a:cubicBezTo>
                  <a:pt x="6477655" y="4047676"/>
                  <a:pt x="6365443" y="4159888"/>
                  <a:pt x="6227022" y="4159888"/>
                </a:cubicBezTo>
                <a:lnTo>
                  <a:pt x="250633" y="4159888"/>
                </a:lnTo>
                <a:cubicBezTo>
                  <a:pt x="112212" y="4159888"/>
                  <a:pt x="0" y="4047676"/>
                  <a:pt x="0" y="3909255"/>
                </a:cubicBezTo>
                <a:lnTo>
                  <a:pt x="0" y="250633"/>
                </a:lnTo>
                <a:cubicBezTo>
                  <a:pt x="0" y="112212"/>
                  <a:pt x="112212" y="0"/>
                  <a:pt x="250633" y="0"/>
                </a:cubicBezTo>
                <a:close/>
              </a:path>
            </a:pathLst>
          </a:custGeom>
          <a:ln w="19050">
            <a:solidFill>
              <a:srgbClr val="308C30"/>
            </a:solidFill>
          </a:ln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8FE4C0EF-E360-4A47-9D8C-F8F5619E3C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9275" y="2070249"/>
            <a:ext cx="5580333" cy="3720949"/>
          </a:xfrm>
          <a:custGeom>
            <a:avLst/>
            <a:gdLst>
              <a:gd name="connsiteX0" fmla="*/ 250633 w 6477655"/>
              <a:gd name="connsiteY0" fmla="*/ 0 h 4159888"/>
              <a:gd name="connsiteX1" fmla="*/ 6227022 w 6477655"/>
              <a:gd name="connsiteY1" fmla="*/ 0 h 4159888"/>
              <a:gd name="connsiteX2" fmla="*/ 6477655 w 6477655"/>
              <a:gd name="connsiteY2" fmla="*/ 250633 h 4159888"/>
              <a:gd name="connsiteX3" fmla="*/ 6477655 w 6477655"/>
              <a:gd name="connsiteY3" fmla="*/ 3909255 h 4159888"/>
              <a:gd name="connsiteX4" fmla="*/ 6227022 w 6477655"/>
              <a:gd name="connsiteY4" fmla="*/ 4159888 h 4159888"/>
              <a:gd name="connsiteX5" fmla="*/ 250633 w 6477655"/>
              <a:gd name="connsiteY5" fmla="*/ 4159888 h 4159888"/>
              <a:gd name="connsiteX6" fmla="*/ 0 w 6477655"/>
              <a:gd name="connsiteY6" fmla="*/ 3909255 h 4159888"/>
              <a:gd name="connsiteX7" fmla="*/ 0 w 6477655"/>
              <a:gd name="connsiteY7" fmla="*/ 250633 h 4159888"/>
              <a:gd name="connsiteX8" fmla="*/ 250633 w 6477655"/>
              <a:gd name="connsiteY8" fmla="*/ 0 h 4159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77655" h="4159888">
                <a:moveTo>
                  <a:pt x="250633" y="0"/>
                </a:moveTo>
                <a:lnTo>
                  <a:pt x="6227022" y="0"/>
                </a:lnTo>
                <a:cubicBezTo>
                  <a:pt x="6365443" y="0"/>
                  <a:pt x="6477655" y="112212"/>
                  <a:pt x="6477655" y="250633"/>
                </a:cubicBezTo>
                <a:lnTo>
                  <a:pt x="6477655" y="3909255"/>
                </a:lnTo>
                <a:cubicBezTo>
                  <a:pt x="6477655" y="4047676"/>
                  <a:pt x="6365443" y="4159888"/>
                  <a:pt x="6227022" y="4159888"/>
                </a:cubicBezTo>
                <a:lnTo>
                  <a:pt x="250633" y="4159888"/>
                </a:lnTo>
                <a:cubicBezTo>
                  <a:pt x="112212" y="4159888"/>
                  <a:pt x="0" y="4047676"/>
                  <a:pt x="0" y="3909255"/>
                </a:cubicBezTo>
                <a:lnTo>
                  <a:pt x="0" y="250633"/>
                </a:lnTo>
                <a:cubicBezTo>
                  <a:pt x="0" y="112212"/>
                  <a:pt x="112212" y="0"/>
                  <a:pt x="250633" y="0"/>
                </a:cubicBezTo>
                <a:close/>
              </a:path>
            </a:pathLst>
          </a:custGeom>
          <a:ln w="19050">
            <a:solidFill>
              <a:srgbClr val="308C30"/>
            </a:solidFill>
          </a:ln>
        </p:spPr>
      </p:pic>
    </p:spTree>
    <p:extLst>
      <p:ext uri="{BB962C8B-B14F-4D97-AF65-F5344CB8AC3E}">
        <p14:creationId xmlns:p14="http://schemas.microsoft.com/office/powerpoint/2010/main" val="276575619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6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Picture background">
            <a:extLst>
              <a:ext uri="{FF2B5EF4-FFF2-40B4-BE49-F238E27FC236}">
                <a16:creationId xmlns:a16="http://schemas.microsoft.com/office/drawing/2014/main" id="{55005262-A114-44B3-8D92-77FC9266A1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2781" y="154024"/>
            <a:ext cx="4269613" cy="6404420"/>
          </a:xfrm>
          <a:custGeom>
            <a:avLst/>
            <a:gdLst>
              <a:gd name="connsiteX0" fmla="*/ 250633 w 6477655"/>
              <a:gd name="connsiteY0" fmla="*/ 0 h 4159888"/>
              <a:gd name="connsiteX1" fmla="*/ 6227022 w 6477655"/>
              <a:gd name="connsiteY1" fmla="*/ 0 h 4159888"/>
              <a:gd name="connsiteX2" fmla="*/ 6477655 w 6477655"/>
              <a:gd name="connsiteY2" fmla="*/ 250633 h 4159888"/>
              <a:gd name="connsiteX3" fmla="*/ 6477655 w 6477655"/>
              <a:gd name="connsiteY3" fmla="*/ 3909255 h 4159888"/>
              <a:gd name="connsiteX4" fmla="*/ 6227022 w 6477655"/>
              <a:gd name="connsiteY4" fmla="*/ 4159888 h 4159888"/>
              <a:gd name="connsiteX5" fmla="*/ 250633 w 6477655"/>
              <a:gd name="connsiteY5" fmla="*/ 4159888 h 4159888"/>
              <a:gd name="connsiteX6" fmla="*/ 0 w 6477655"/>
              <a:gd name="connsiteY6" fmla="*/ 3909255 h 4159888"/>
              <a:gd name="connsiteX7" fmla="*/ 0 w 6477655"/>
              <a:gd name="connsiteY7" fmla="*/ 250633 h 4159888"/>
              <a:gd name="connsiteX8" fmla="*/ 250633 w 6477655"/>
              <a:gd name="connsiteY8" fmla="*/ 0 h 4159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77655" h="4159888">
                <a:moveTo>
                  <a:pt x="250633" y="0"/>
                </a:moveTo>
                <a:lnTo>
                  <a:pt x="6227022" y="0"/>
                </a:lnTo>
                <a:cubicBezTo>
                  <a:pt x="6365443" y="0"/>
                  <a:pt x="6477655" y="112212"/>
                  <a:pt x="6477655" y="250633"/>
                </a:cubicBezTo>
                <a:lnTo>
                  <a:pt x="6477655" y="3909255"/>
                </a:lnTo>
                <a:cubicBezTo>
                  <a:pt x="6477655" y="4047676"/>
                  <a:pt x="6365443" y="4159888"/>
                  <a:pt x="6227022" y="4159888"/>
                </a:cubicBezTo>
                <a:lnTo>
                  <a:pt x="250633" y="4159888"/>
                </a:lnTo>
                <a:cubicBezTo>
                  <a:pt x="112212" y="4159888"/>
                  <a:pt x="0" y="4047676"/>
                  <a:pt x="0" y="3909255"/>
                </a:cubicBezTo>
                <a:lnTo>
                  <a:pt x="0" y="250633"/>
                </a:lnTo>
                <a:cubicBezTo>
                  <a:pt x="0" y="112212"/>
                  <a:pt x="112212" y="0"/>
                  <a:pt x="250633" y="0"/>
                </a:cubicBezTo>
                <a:close/>
              </a:path>
            </a:pathLst>
          </a:custGeom>
          <a:ln w="19050">
            <a:solidFill>
              <a:srgbClr val="308C3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Стрелка: шеврон 19">
            <a:extLst>
              <a:ext uri="{FF2B5EF4-FFF2-40B4-BE49-F238E27FC236}">
                <a16:creationId xmlns:a16="http://schemas.microsoft.com/office/drawing/2014/main" id="{0075C30B-1792-4682-9EED-3FAFCC0AF7D1}"/>
              </a:ext>
            </a:extLst>
          </p:cNvPr>
          <p:cNvSpPr/>
          <p:nvPr/>
        </p:nvSpPr>
        <p:spPr>
          <a:xfrm rot="5400000">
            <a:off x="413665" y="899069"/>
            <a:ext cx="779219" cy="647700"/>
          </a:xfrm>
          <a:prstGeom prst="chevron">
            <a:avLst/>
          </a:prstGeom>
          <a:solidFill>
            <a:srgbClr val="308C30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22" name="Прямая соединительная линия 21">
            <a:extLst>
              <a:ext uri="{FF2B5EF4-FFF2-40B4-BE49-F238E27FC236}">
                <a16:creationId xmlns:a16="http://schemas.microsoft.com/office/drawing/2014/main" id="{9A25A4EE-743C-4513-AAD6-7B3316CD34F3}"/>
              </a:ext>
            </a:extLst>
          </p:cNvPr>
          <p:cNvCxnSpPr>
            <a:cxnSpLocks/>
          </p:cNvCxnSpPr>
          <p:nvPr/>
        </p:nvCxnSpPr>
        <p:spPr>
          <a:xfrm>
            <a:off x="0" y="2790763"/>
            <a:ext cx="1859755" cy="0"/>
          </a:xfrm>
          <a:prstGeom prst="line">
            <a:avLst/>
          </a:prstGeom>
          <a:ln w="12700">
            <a:solidFill>
              <a:srgbClr val="308C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>
            <a:extLst>
              <a:ext uri="{FF2B5EF4-FFF2-40B4-BE49-F238E27FC236}">
                <a16:creationId xmlns:a16="http://schemas.microsoft.com/office/drawing/2014/main" id="{63DCAB7C-8E4F-45E5-A90E-5E38AAF0479D}"/>
              </a:ext>
            </a:extLst>
          </p:cNvPr>
          <p:cNvCxnSpPr>
            <a:cxnSpLocks/>
          </p:cNvCxnSpPr>
          <p:nvPr/>
        </p:nvCxnSpPr>
        <p:spPr>
          <a:xfrm>
            <a:off x="0" y="8404225"/>
            <a:ext cx="1859755" cy="0"/>
          </a:xfrm>
          <a:prstGeom prst="line">
            <a:avLst/>
          </a:prstGeom>
          <a:ln w="12700">
            <a:solidFill>
              <a:srgbClr val="308C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9F5D653B-2EEF-4D36-91EC-449E0D2BDC95}"/>
              </a:ext>
            </a:extLst>
          </p:cNvPr>
          <p:cNvSpPr txBox="1"/>
          <p:nvPr/>
        </p:nvSpPr>
        <p:spPr>
          <a:xfrm>
            <a:off x="228563" y="2267543"/>
            <a:ext cx="30969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Montserrat Medium" panose="00000600000000000000" pitchFamily="2" charset="-52"/>
              </a:rPr>
              <a:t>Заключение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C746274-6EA7-457F-AA95-02F2436B65A6}"/>
              </a:ext>
            </a:extLst>
          </p:cNvPr>
          <p:cNvSpPr txBox="1"/>
          <p:nvPr/>
        </p:nvSpPr>
        <p:spPr>
          <a:xfrm>
            <a:off x="228562" y="2839467"/>
            <a:ext cx="4057687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Montserrat Medium" panose="00000600000000000000" pitchFamily="2" charset="-52"/>
              </a:rPr>
              <a:t>Анализ хода роста показал, что линия f. 6 и f. 11 демонстрируют более высокие значения по сравнению с контролем, что свидетельствует об их потенциале для дальнейшего размножения и выращивания. Генотип f. 6 и в 13 лет, и в 19 является наиболее перспективным для размножения в Ленинградской области.</a:t>
            </a:r>
          </a:p>
        </p:txBody>
      </p:sp>
      <p:sp>
        <p:nvSpPr>
          <p:cNvPr id="28" name="Прямоугольник: скругленные углы 27">
            <a:extLst>
              <a:ext uri="{FF2B5EF4-FFF2-40B4-BE49-F238E27FC236}">
                <a16:creationId xmlns:a16="http://schemas.microsoft.com/office/drawing/2014/main" id="{06386395-A154-473B-9B16-752FDDEE1F56}"/>
              </a:ext>
            </a:extLst>
          </p:cNvPr>
          <p:cNvSpPr/>
          <p:nvPr/>
        </p:nvSpPr>
        <p:spPr>
          <a:xfrm rot="2700000">
            <a:off x="4974316" y="5919979"/>
            <a:ext cx="1276930" cy="1276930"/>
          </a:xfrm>
          <a:prstGeom prst="roundRect">
            <a:avLst>
              <a:gd name="adj" fmla="val 11934"/>
            </a:avLst>
          </a:prstGeom>
          <a:noFill/>
          <a:ln w="38100">
            <a:solidFill>
              <a:srgbClr val="308C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!!Ромб2">
            <a:extLst>
              <a:ext uri="{FF2B5EF4-FFF2-40B4-BE49-F238E27FC236}">
                <a16:creationId xmlns:a16="http://schemas.microsoft.com/office/drawing/2014/main" id="{E64C85E1-4B49-4EEF-9FA3-12B1F72113F9}"/>
              </a:ext>
            </a:extLst>
          </p:cNvPr>
          <p:cNvSpPr/>
          <p:nvPr/>
        </p:nvSpPr>
        <p:spPr>
          <a:xfrm rot="2700000">
            <a:off x="9505723" y="-222648"/>
            <a:ext cx="753342" cy="753342"/>
          </a:xfrm>
          <a:prstGeom prst="roundRect">
            <a:avLst>
              <a:gd name="adj" fmla="val 6693"/>
            </a:avLst>
          </a:prstGeom>
          <a:noFill/>
          <a:ln w="38100">
            <a:solidFill>
              <a:srgbClr val="308C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16974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6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68171BF-581F-4FE1-9FF5-EE6443DB11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1357" y="1608843"/>
            <a:ext cx="5730425" cy="3821030"/>
          </a:xfrm>
          <a:custGeom>
            <a:avLst/>
            <a:gdLst>
              <a:gd name="connsiteX0" fmla="*/ 250633 w 6477655"/>
              <a:gd name="connsiteY0" fmla="*/ 0 h 4159888"/>
              <a:gd name="connsiteX1" fmla="*/ 6227022 w 6477655"/>
              <a:gd name="connsiteY1" fmla="*/ 0 h 4159888"/>
              <a:gd name="connsiteX2" fmla="*/ 6477655 w 6477655"/>
              <a:gd name="connsiteY2" fmla="*/ 250633 h 4159888"/>
              <a:gd name="connsiteX3" fmla="*/ 6477655 w 6477655"/>
              <a:gd name="connsiteY3" fmla="*/ 3909255 h 4159888"/>
              <a:gd name="connsiteX4" fmla="*/ 6227022 w 6477655"/>
              <a:gd name="connsiteY4" fmla="*/ 4159888 h 4159888"/>
              <a:gd name="connsiteX5" fmla="*/ 250633 w 6477655"/>
              <a:gd name="connsiteY5" fmla="*/ 4159888 h 4159888"/>
              <a:gd name="connsiteX6" fmla="*/ 0 w 6477655"/>
              <a:gd name="connsiteY6" fmla="*/ 3909255 h 4159888"/>
              <a:gd name="connsiteX7" fmla="*/ 0 w 6477655"/>
              <a:gd name="connsiteY7" fmla="*/ 250633 h 4159888"/>
              <a:gd name="connsiteX8" fmla="*/ 250633 w 6477655"/>
              <a:gd name="connsiteY8" fmla="*/ 0 h 4159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77655" h="4159888">
                <a:moveTo>
                  <a:pt x="250633" y="0"/>
                </a:moveTo>
                <a:lnTo>
                  <a:pt x="6227022" y="0"/>
                </a:lnTo>
                <a:cubicBezTo>
                  <a:pt x="6365443" y="0"/>
                  <a:pt x="6477655" y="112212"/>
                  <a:pt x="6477655" y="250633"/>
                </a:cubicBezTo>
                <a:lnTo>
                  <a:pt x="6477655" y="3909255"/>
                </a:lnTo>
                <a:cubicBezTo>
                  <a:pt x="6477655" y="4047676"/>
                  <a:pt x="6365443" y="4159888"/>
                  <a:pt x="6227022" y="4159888"/>
                </a:cubicBezTo>
                <a:lnTo>
                  <a:pt x="250633" y="4159888"/>
                </a:lnTo>
                <a:cubicBezTo>
                  <a:pt x="112212" y="4159888"/>
                  <a:pt x="0" y="4047676"/>
                  <a:pt x="0" y="3909255"/>
                </a:cubicBezTo>
                <a:lnTo>
                  <a:pt x="0" y="250633"/>
                </a:lnTo>
                <a:cubicBezTo>
                  <a:pt x="0" y="112212"/>
                  <a:pt x="112212" y="0"/>
                  <a:pt x="250633" y="0"/>
                </a:cubicBezTo>
                <a:close/>
              </a:path>
            </a:pathLst>
          </a:custGeom>
          <a:ln w="19050">
            <a:solidFill>
              <a:srgbClr val="308C30"/>
            </a:solidFill>
          </a:ln>
        </p:spPr>
      </p:pic>
      <p:sp>
        <p:nvSpPr>
          <p:cNvPr id="20" name="Стрелка: шеврон 19">
            <a:extLst>
              <a:ext uri="{FF2B5EF4-FFF2-40B4-BE49-F238E27FC236}">
                <a16:creationId xmlns:a16="http://schemas.microsoft.com/office/drawing/2014/main" id="{0075C30B-1792-4682-9EED-3FAFCC0AF7D1}"/>
              </a:ext>
            </a:extLst>
          </p:cNvPr>
          <p:cNvSpPr/>
          <p:nvPr/>
        </p:nvSpPr>
        <p:spPr>
          <a:xfrm rot="5400000">
            <a:off x="413665" y="899069"/>
            <a:ext cx="779219" cy="647700"/>
          </a:xfrm>
          <a:prstGeom prst="chevron">
            <a:avLst/>
          </a:prstGeom>
          <a:solidFill>
            <a:srgbClr val="308C30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22" name="Прямая соединительная линия 21">
            <a:extLst>
              <a:ext uri="{FF2B5EF4-FFF2-40B4-BE49-F238E27FC236}">
                <a16:creationId xmlns:a16="http://schemas.microsoft.com/office/drawing/2014/main" id="{9A25A4EE-743C-4513-AAD6-7B3316CD34F3}"/>
              </a:ext>
            </a:extLst>
          </p:cNvPr>
          <p:cNvCxnSpPr>
            <a:cxnSpLocks/>
          </p:cNvCxnSpPr>
          <p:nvPr/>
        </p:nvCxnSpPr>
        <p:spPr>
          <a:xfrm>
            <a:off x="0" y="2790763"/>
            <a:ext cx="1859755" cy="0"/>
          </a:xfrm>
          <a:prstGeom prst="line">
            <a:avLst/>
          </a:prstGeom>
          <a:ln w="12700">
            <a:solidFill>
              <a:srgbClr val="308C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>
            <a:extLst>
              <a:ext uri="{FF2B5EF4-FFF2-40B4-BE49-F238E27FC236}">
                <a16:creationId xmlns:a16="http://schemas.microsoft.com/office/drawing/2014/main" id="{63DCAB7C-8E4F-45E5-A90E-5E38AAF0479D}"/>
              </a:ext>
            </a:extLst>
          </p:cNvPr>
          <p:cNvCxnSpPr>
            <a:cxnSpLocks/>
          </p:cNvCxnSpPr>
          <p:nvPr/>
        </p:nvCxnSpPr>
        <p:spPr>
          <a:xfrm>
            <a:off x="0" y="8404225"/>
            <a:ext cx="1859755" cy="0"/>
          </a:xfrm>
          <a:prstGeom prst="line">
            <a:avLst/>
          </a:prstGeom>
          <a:ln w="12700">
            <a:solidFill>
              <a:srgbClr val="308C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9F5D653B-2EEF-4D36-91EC-449E0D2BDC95}"/>
              </a:ext>
            </a:extLst>
          </p:cNvPr>
          <p:cNvSpPr txBox="1"/>
          <p:nvPr/>
        </p:nvSpPr>
        <p:spPr>
          <a:xfrm>
            <a:off x="228563" y="2267543"/>
            <a:ext cx="30969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Montserrat Medium" panose="00000600000000000000" pitchFamily="2" charset="-52"/>
              </a:rPr>
              <a:t>Заключение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C746274-6EA7-457F-AA95-02F2436B65A6}"/>
              </a:ext>
            </a:extLst>
          </p:cNvPr>
          <p:cNvSpPr txBox="1"/>
          <p:nvPr/>
        </p:nvSpPr>
        <p:spPr>
          <a:xfrm>
            <a:off x="228562" y="2839467"/>
            <a:ext cx="483423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Montserrat Medium" panose="00000600000000000000" pitchFamily="2" charset="-52"/>
              </a:rPr>
              <a:t>линия f. 4, хотя и имеет более узкий разброс по высоте и диаметру, испытывает негативные воздействия от повреждений </a:t>
            </a:r>
            <a:r>
              <a:rPr lang="ru-RU" sz="2000" dirty="0" err="1">
                <a:latin typeface="Montserrat Medium" panose="00000600000000000000" pitchFamily="2" charset="-52"/>
              </a:rPr>
              <a:t>коры</a:t>
            </a:r>
            <a:r>
              <a:rPr lang="ru-RU" sz="2000" dirty="0">
                <a:latin typeface="Montserrat Medium" panose="00000600000000000000" pitchFamily="2" charset="-52"/>
              </a:rPr>
              <a:t> и морозобойных трещин, что отрицательно сказалось на их устойчивости и продуктивности.</a:t>
            </a:r>
          </a:p>
          <a:p>
            <a:r>
              <a:rPr lang="ru-RU" sz="2000" dirty="0">
                <a:latin typeface="Montserrat Medium" panose="00000600000000000000" pitchFamily="2" charset="-52"/>
              </a:rPr>
              <a:t>Все линии по внешним признакам не имели плодовых тел, как и гнили внутри них обнаружено не было, что говорит об устойчивости к этому заболеванию. </a:t>
            </a:r>
          </a:p>
        </p:txBody>
      </p:sp>
      <p:sp>
        <p:nvSpPr>
          <p:cNvPr id="28" name="Прямоугольник: скругленные углы 27">
            <a:extLst>
              <a:ext uri="{FF2B5EF4-FFF2-40B4-BE49-F238E27FC236}">
                <a16:creationId xmlns:a16="http://schemas.microsoft.com/office/drawing/2014/main" id="{06386395-A154-473B-9B16-752FDDEE1F56}"/>
              </a:ext>
            </a:extLst>
          </p:cNvPr>
          <p:cNvSpPr/>
          <p:nvPr/>
        </p:nvSpPr>
        <p:spPr>
          <a:xfrm rot="2700000">
            <a:off x="10383316" y="4791407"/>
            <a:ext cx="1276930" cy="1276930"/>
          </a:xfrm>
          <a:prstGeom prst="roundRect">
            <a:avLst>
              <a:gd name="adj" fmla="val 11934"/>
            </a:avLst>
          </a:prstGeom>
          <a:noFill/>
          <a:ln w="38100">
            <a:solidFill>
              <a:srgbClr val="308C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!!Ромб2">
            <a:extLst>
              <a:ext uri="{FF2B5EF4-FFF2-40B4-BE49-F238E27FC236}">
                <a16:creationId xmlns:a16="http://schemas.microsoft.com/office/drawing/2014/main" id="{E64C85E1-4B49-4EEF-9FA3-12B1F72113F9}"/>
              </a:ext>
            </a:extLst>
          </p:cNvPr>
          <p:cNvSpPr/>
          <p:nvPr/>
        </p:nvSpPr>
        <p:spPr>
          <a:xfrm rot="2700000">
            <a:off x="4914687" y="1232172"/>
            <a:ext cx="753342" cy="753342"/>
          </a:xfrm>
          <a:prstGeom prst="roundRect">
            <a:avLst>
              <a:gd name="adj" fmla="val 6693"/>
            </a:avLst>
          </a:prstGeom>
          <a:noFill/>
          <a:ln w="38100">
            <a:solidFill>
              <a:srgbClr val="308C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AutoShape 2" descr="Picture background">
            <a:extLst>
              <a:ext uri="{FF2B5EF4-FFF2-40B4-BE49-F238E27FC236}">
                <a16:creationId xmlns:a16="http://schemas.microsoft.com/office/drawing/2014/main" id="{FF4DAD48-218A-43CA-A5D4-B2891A6C927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99227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6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Picture background">
            <a:extLst>
              <a:ext uri="{FF2B5EF4-FFF2-40B4-BE49-F238E27FC236}">
                <a16:creationId xmlns:a16="http://schemas.microsoft.com/office/drawing/2014/main" id="{9166E269-C313-4D86-A6B1-21BDACD842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876802" flipH="1" flipV="1">
            <a:off x="334348" y="483753"/>
            <a:ext cx="5533126" cy="5533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4F2175D-C08D-4DEF-B7FC-FAD371AFF4C3}"/>
              </a:ext>
            </a:extLst>
          </p:cNvPr>
          <p:cNvSpPr txBox="1"/>
          <p:nvPr/>
        </p:nvSpPr>
        <p:spPr>
          <a:xfrm>
            <a:off x="6374548" y="1983401"/>
            <a:ext cx="69481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Montserrat Medium" panose="00000600000000000000" pitchFamily="2" charset="-52"/>
              </a:rPr>
              <a:t>Благодарю за внимание</a:t>
            </a:r>
          </a:p>
        </p:txBody>
      </p:sp>
      <p:sp>
        <p:nvSpPr>
          <p:cNvPr id="28" name="Прямоугольник: скругленные углы 27">
            <a:extLst>
              <a:ext uri="{FF2B5EF4-FFF2-40B4-BE49-F238E27FC236}">
                <a16:creationId xmlns:a16="http://schemas.microsoft.com/office/drawing/2014/main" id="{06386395-A154-473B-9B16-752FDDEE1F56}"/>
              </a:ext>
            </a:extLst>
          </p:cNvPr>
          <p:cNvSpPr/>
          <p:nvPr/>
        </p:nvSpPr>
        <p:spPr>
          <a:xfrm>
            <a:off x="5893397" y="1887154"/>
            <a:ext cx="6067424" cy="838891"/>
          </a:xfrm>
          <a:prstGeom prst="roundRect">
            <a:avLst>
              <a:gd name="adj" fmla="val 11934"/>
            </a:avLst>
          </a:prstGeom>
          <a:noFill/>
          <a:ln w="38100">
            <a:solidFill>
              <a:srgbClr val="308C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A669001-3DB6-4DB6-9645-FF36955728A8}"/>
              </a:ext>
            </a:extLst>
          </p:cNvPr>
          <p:cNvSpPr txBox="1"/>
          <p:nvPr/>
        </p:nvSpPr>
        <p:spPr>
          <a:xfrm>
            <a:off x="268886" y="6022994"/>
            <a:ext cx="116919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Montserrat Medium" panose="00000600000000000000" pitchFamily="2" charset="-52"/>
              </a:rPr>
              <a:t>Санкт-Петербургский государственный лесотехнический университет им. С.М. Кирова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FE11FCD-8ADB-4867-B868-CB507B0813AB}"/>
              </a:ext>
            </a:extLst>
          </p:cNvPr>
          <p:cNvSpPr txBox="1"/>
          <p:nvPr/>
        </p:nvSpPr>
        <p:spPr>
          <a:xfrm>
            <a:off x="4540710" y="4237199"/>
            <a:ext cx="81134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latin typeface="Montserrat Medium" panose="00000600000000000000" pitchFamily="2" charset="-52"/>
              </a:rPr>
              <a:t>Бойцов Александр Константинович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7031212-C789-45F4-AA48-FD2FA18C2972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biLevel thresh="2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791" y="622858"/>
            <a:ext cx="944223" cy="1264296"/>
          </a:xfrm>
          <a:prstGeom prst="rect">
            <a:avLst/>
          </a:prstGeom>
        </p:spPr>
      </p:pic>
      <p:sp>
        <p:nvSpPr>
          <p:cNvPr id="9" name="!!Ромб2">
            <a:extLst>
              <a:ext uri="{FF2B5EF4-FFF2-40B4-BE49-F238E27FC236}">
                <a16:creationId xmlns:a16="http://schemas.microsoft.com/office/drawing/2014/main" id="{36E15199-1524-40AB-8EB4-05B01C66F985}"/>
              </a:ext>
            </a:extLst>
          </p:cNvPr>
          <p:cNvSpPr/>
          <p:nvPr/>
        </p:nvSpPr>
        <p:spPr>
          <a:xfrm>
            <a:off x="640809" y="486469"/>
            <a:ext cx="1368965" cy="1590070"/>
          </a:xfrm>
          <a:prstGeom prst="roundRect">
            <a:avLst>
              <a:gd name="adj" fmla="val 6693"/>
            </a:avLst>
          </a:prstGeom>
          <a:noFill/>
          <a:ln w="38100">
            <a:solidFill>
              <a:srgbClr val="308C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10535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6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>
            <a:extLst>
              <a:ext uri="{FF2B5EF4-FFF2-40B4-BE49-F238E27FC236}">
                <a16:creationId xmlns:a16="http://schemas.microsoft.com/office/drawing/2014/main" id="{88DEDECB-C8DD-496A-91F2-0CCED871C7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0967" y="567087"/>
            <a:ext cx="6113358" cy="5252688"/>
          </a:xfrm>
          <a:custGeom>
            <a:avLst/>
            <a:gdLst>
              <a:gd name="connsiteX0" fmla="*/ 2614108 w 5211372"/>
              <a:gd name="connsiteY0" fmla="*/ 0 h 5211372"/>
              <a:gd name="connsiteX1" fmla="*/ 2718912 w 5211372"/>
              <a:gd name="connsiteY1" fmla="*/ 43411 h 5211372"/>
              <a:gd name="connsiteX2" fmla="*/ 5167961 w 5211372"/>
              <a:gd name="connsiteY2" fmla="*/ 2492460 h 5211372"/>
              <a:gd name="connsiteX3" fmla="*/ 5167961 w 5211372"/>
              <a:gd name="connsiteY3" fmla="*/ 2702069 h 5211372"/>
              <a:gd name="connsiteX4" fmla="*/ 2702069 w 5211372"/>
              <a:gd name="connsiteY4" fmla="*/ 5167961 h 5211372"/>
              <a:gd name="connsiteX5" fmla="*/ 2492460 w 5211372"/>
              <a:gd name="connsiteY5" fmla="*/ 5167961 h 5211372"/>
              <a:gd name="connsiteX6" fmla="*/ 43411 w 5211372"/>
              <a:gd name="connsiteY6" fmla="*/ 2718912 h 5211372"/>
              <a:gd name="connsiteX7" fmla="*/ 43411 w 5211372"/>
              <a:gd name="connsiteY7" fmla="*/ 2509303 h 5211372"/>
              <a:gd name="connsiteX8" fmla="*/ 2509303 w 5211372"/>
              <a:gd name="connsiteY8" fmla="*/ 43411 h 5211372"/>
              <a:gd name="connsiteX9" fmla="*/ 2614108 w 5211372"/>
              <a:gd name="connsiteY9" fmla="*/ 0 h 5211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211372" h="5211372">
                <a:moveTo>
                  <a:pt x="2614108" y="0"/>
                </a:moveTo>
                <a:cubicBezTo>
                  <a:pt x="2652040" y="0"/>
                  <a:pt x="2689972" y="14470"/>
                  <a:pt x="2718912" y="43411"/>
                </a:cubicBezTo>
                <a:lnTo>
                  <a:pt x="5167961" y="2492460"/>
                </a:lnTo>
                <a:cubicBezTo>
                  <a:pt x="5225843" y="2550342"/>
                  <a:pt x="5225843" y="2644187"/>
                  <a:pt x="5167961" y="2702069"/>
                </a:cubicBezTo>
                <a:lnTo>
                  <a:pt x="2702069" y="5167961"/>
                </a:lnTo>
                <a:cubicBezTo>
                  <a:pt x="2644187" y="5225843"/>
                  <a:pt x="2550341" y="5225843"/>
                  <a:pt x="2492460" y="5167961"/>
                </a:cubicBezTo>
                <a:lnTo>
                  <a:pt x="43411" y="2718912"/>
                </a:lnTo>
                <a:cubicBezTo>
                  <a:pt x="-14470" y="2661031"/>
                  <a:pt x="-14470" y="2567185"/>
                  <a:pt x="43411" y="2509303"/>
                </a:cubicBezTo>
                <a:lnTo>
                  <a:pt x="2509303" y="43411"/>
                </a:lnTo>
                <a:cubicBezTo>
                  <a:pt x="2538244" y="14470"/>
                  <a:pt x="2576176" y="0"/>
                  <a:pt x="2614108" y="0"/>
                </a:cubicBezTo>
                <a:close/>
              </a:path>
            </a:pathLst>
          </a:custGeom>
          <a:ln w="19050">
            <a:solidFill>
              <a:srgbClr val="33852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4F2175D-C08D-4DEF-B7FC-FAD371AFF4C3}"/>
              </a:ext>
            </a:extLst>
          </p:cNvPr>
          <p:cNvSpPr txBox="1"/>
          <p:nvPr/>
        </p:nvSpPr>
        <p:spPr>
          <a:xfrm>
            <a:off x="316188" y="1551880"/>
            <a:ext cx="339179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Идея плантационного лесовыращивания</a:t>
            </a:r>
            <a:endParaRPr lang="ru-RU" sz="2800" b="1" dirty="0">
              <a:latin typeface="Montserrat Medium" panose="00000600000000000000" pitchFamily="2" charset="-52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C59496F-E47F-47F7-A824-F05B863DEC86}"/>
              </a:ext>
            </a:extLst>
          </p:cNvPr>
          <p:cNvSpPr txBox="1"/>
          <p:nvPr/>
        </p:nvSpPr>
        <p:spPr>
          <a:xfrm>
            <a:off x="381000" y="3090437"/>
            <a:ext cx="351502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- получение максимально возможного количества сырья за минимально короткий оборот рубки, где важным показателем является возраст количественной спелости, который для тополей наступает с 30 до 35 лет </a:t>
            </a:r>
            <a:endParaRPr lang="ru-RU" sz="2000" dirty="0">
              <a:latin typeface="Montserrat Medium" panose="00000600000000000000" pitchFamily="2" charset="-52"/>
            </a:endParaRPr>
          </a:p>
        </p:txBody>
      </p:sp>
      <p:sp>
        <p:nvSpPr>
          <p:cNvPr id="14" name="Прямоугольник: скругленные углы 13">
            <a:extLst>
              <a:ext uri="{FF2B5EF4-FFF2-40B4-BE49-F238E27FC236}">
                <a16:creationId xmlns:a16="http://schemas.microsoft.com/office/drawing/2014/main" id="{6AD12044-B598-4E94-B8B2-40132DC66F4C}"/>
              </a:ext>
            </a:extLst>
          </p:cNvPr>
          <p:cNvSpPr/>
          <p:nvPr/>
        </p:nvSpPr>
        <p:spPr>
          <a:xfrm rot="2874296">
            <a:off x="6342362" y="1725260"/>
            <a:ext cx="616517" cy="616517"/>
          </a:xfrm>
          <a:prstGeom prst="roundRect">
            <a:avLst>
              <a:gd name="adj" fmla="val 11934"/>
            </a:avLst>
          </a:prstGeom>
          <a:solidFill>
            <a:srgbClr val="308C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!!Ромб2">
            <a:extLst>
              <a:ext uri="{FF2B5EF4-FFF2-40B4-BE49-F238E27FC236}">
                <a16:creationId xmlns:a16="http://schemas.microsoft.com/office/drawing/2014/main" id="{E64C85E1-4B49-4EEF-9FA3-12B1F72113F9}"/>
              </a:ext>
            </a:extLst>
          </p:cNvPr>
          <p:cNvSpPr/>
          <p:nvPr/>
        </p:nvSpPr>
        <p:spPr>
          <a:xfrm rot="2911968">
            <a:off x="8596754" y="5570141"/>
            <a:ext cx="753342" cy="753342"/>
          </a:xfrm>
          <a:prstGeom prst="roundRect">
            <a:avLst>
              <a:gd name="adj" fmla="val 6693"/>
            </a:avLst>
          </a:prstGeom>
          <a:noFill/>
          <a:ln w="38100">
            <a:solidFill>
              <a:srgbClr val="308C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: шеврон 19">
            <a:extLst>
              <a:ext uri="{FF2B5EF4-FFF2-40B4-BE49-F238E27FC236}">
                <a16:creationId xmlns:a16="http://schemas.microsoft.com/office/drawing/2014/main" id="{0075C30B-1792-4682-9EED-3FAFCC0AF7D1}"/>
              </a:ext>
            </a:extLst>
          </p:cNvPr>
          <p:cNvSpPr/>
          <p:nvPr/>
        </p:nvSpPr>
        <p:spPr>
          <a:xfrm>
            <a:off x="4565535" y="2781300"/>
            <a:ext cx="779219" cy="647700"/>
          </a:xfrm>
          <a:prstGeom prst="chevron">
            <a:avLst/>
          </a:prstGeom>
          <a:solidFill>
            <a:srgbClr val="308C30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22" name="Прямая соединительная линия 21">
            <a:extLst>
              <a:ext uri="{FF2B5EF4-FFF2-40B4-BE49-F238E27FC236}">
                <a16:creationId xmlns:a16="http://schemas.microsoft.com/office/drawing/2014/main" id="{9A25A4EE-743C-4513-AAD6-7B3316CD34F3}"/>
              </a:ext>
            </a:extLst>
          </p:cNvPr>
          <p:cNvCxnSpPr>
            <a:cxnSpLocks/>
          </p:cNvCxnSpPr>
          <p:nvPr/>
        </p:nvCxnSpPr>
        <p:spPr>
          <a:xfrm>
            <a:off x="0" y="2936875"/>
            <a:ext cx="1859755" cy="0"/>
          </a:xfrm>
          <a:prstGeom prst="line">
            <a:avLst/>
          </a:prstGeom>
          <a:ln w="12700">
            <a:solidFill>
              <a:srgbClr val="308C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!!фигура1">
            <a:extLst>
              <a:ext uri="{FF2B5EF4-FFF2-40B4-BE49-F238E27FC236}">
                <a16:creationId xmlns:a16="http://schemas.microsoft.com/office/drawing/2014/main" id="{823C6595-7A4E-4D51-BE78-87B87121B16B}"/>
              </a:ext>
            </a:extLst>
          </p:cNvPr>
          <p:cNvSpPr/>
          <p:nvPr/>
        </p:nvSpPr>
        <p:spPr>
          <a:xfrm rot="2911968">
            <a:off x="9270190" y="5132719"/>
            <a:ext cx="457787" cy="457787"/>
          </a:xfrm>
          <a:prstGeom prst="roundRect">
            <a:avLst>
              <a:gd name="adj" fmla="val 6693"/>
            </a:avLst>
          </a:prstGeom>
          <a:solidFill>
            <a:srgbClr val="308C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: скругленные углы 27">
            <a:extLst>
              <a:ext uri="{FF2B5EF4-FFF2-40B4-BE49-F238E27FC236}">
                <a16:creationId xmlns:a16="http://schemas.microsoft.com/office/drawing/2014/main" id="{06386395-A154-473B-9B16-752FDDEE1F56}"/>
              </a:ext>
            </a:extLst>
          </p:cNvPr>
          <p:cNvSpPr/>
          <p:nvPr/>
        </p:nvSpPr>
        <p:spPr>
          <a:xfrm rot="2881842">
            <a:off x="6712075" y="417525"/>
            <a:ext cx="1276930" cy="1276930"/>
          </a:xfrm>
          <a:prstGeom prst="roundRect">
            <a:avLst>
              <a:gd name="adj" fmla="val 11934"/>
            </a:avLst>
          </a:prstGeom>
          <a:noFill/>
          <a:ln w="38100">
            <a:solidFill>
              <a:srgbClr val="308C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!!Ромб1">
            <a:extLst>
              <a:ext uri="{FF2B5EF4-FFF2-40B4-BE49-F238E27FC236}">
                <a16:creationId xmlns:a16="http://schemas.microsoft.com/office/drawing/2014/main" id="{31161D22-C8AC-46BB-B95A-96C79CC0BA25}"/>
              </a:ext>
            </a:extLst>
          </p:cNvPr>
          <p:cNvSpPr/>
          <p:nvPr/>
        </p:nvSpPr>
        <p:spPr>
          <a:xfrm rot="2957913">
            <a:off x="5909244" y="2353230"/>
            <a:ext cx="418648" cy="418648"/>
          </a:xfrm>
          <a:prstGeom prst="roundRect">
            <a:avLst>
              <a:gd name="adj" fmla="val 11934"/>
            </a:avLst>
          </a:prstGeom>
          <a:noFill/>
          <a:ln w="38100">
            <a:solidFill>
              <a:srgbClr val="308C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!!Первый квадрат">
            <a:extLst>
              <a:ext uri="{FF2B5EF4-FFF2-40B4-BE49-F238E27FC236}">
                <a16:creationId xmlns:a16="http://schemas.microsoft.com/office/drawing/2014/main" id="{E4753EAA-A05C-49E7-B7B2-EB2FEFC44123}"/>
              </a:ext>
            </a:extLst>
          </p:cNvPr>
          <p:cNvSpPr/>
          <p:nvPr/>
        </p:nvSpPr>
        <p:spPr>
          <a:xfrm rot="2572433">
            <a:off x="5528722" y="3624696"/>
            <a:ext cx="907840" cy="907840"/>
          </a:xfrm>
          <a:prstGeom prst="roundRect">
            <a:avLst>
              <a:gd name="adj" fmla="val 11934"/>
            </a:avLst>
          </a:prstGeom>
          <a:solidFill>
            <a:srgbClr val="308C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!!Третий квадрат">
            <a:extLst>
              <a:ext uri="{FF2B5EF4-FFF2-40B4-BE49-F238E27FC236}">
                <a16:creationId xmlns:a16="http://schemas.microsoft.com/office/drawing/2014/main" id="{3EB2485E-B794-4CAD-B7C7-118BC046644E}"/>
              </a:ext>
            </a:extLst>
          </p:cNvPr>
          <p:cNvSpPr/>
          <p:nvPr/>
        </p:nvSpPr>
        <p:spPr>
          <a:xfrm rot="2572433">
            <a:off x="6991812" y="4907692"/>
            <a:ext cx="907840" cy="907840"/>
          </a:xfrm>
          <a:prstGeom prst="roundRect">
            <a:avLst>
              <a:gd name="adj" fmla="val 11934"/>
            </a:avLst>
          </a:prstGeom>
          <a:solidFill>
            <a:srgbClr val="308C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!!Второй квадрат">
            <a:extLst>
              <a:ext uri="{FF2B5EF4-FFF2-40B4-BE49-F238E27FC236}">
                <a16:creationId xmlns:a16="http://schemas.microsoft.com/office/drawing/2014/main" id="{34632AD1-75B3-492E-BD82-D359F103466C}"/>
              </a:ext>
            </a:extLst>
          </p:cNvPr>
          <p:cNvSpPr/>
          <p:nvPr/>
        </p:nvSpPr>
        <p:spPr>
          <a:xfrm rot="2572433">
            <a:off x="6255122" y="4266195"/>
            <a:ext cx="907840" cy="907840"/>
          </a:xfrm>
          <a:prstGeom prst="roundRect">
            <a:avLst>
              <a:gd name="adj" fmla="val 11934"/>
            </a:avLst>
          </a:prstGeom>
          <a:solidFill>
            <a:srgbClr val="308C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8" name="Рисунок 37">
            <a:extLst>
              <a:ext uri="{FF2B5EF4-FFF2-40B4-BE49-F238E27FC236}">
                <a16:creationId xmlns:a16="http://schemas.microsoft.com/office/drawing/2014/main" id="{3E2B78BA-A2D4-46FC-BD84-0F0501733368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1369" y="4418581"/>
            <a:ext cx="491659" cy="491659"/>
          </a:xfrm>
          <a:prstGeom prst="rect">
            <a:avLst/>
          </a:prstGeom>
          <a:noFill/>
          <a:ln w="19050">
            <a:noFill/>
          </a:ln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3BD3CAEC-68B2-4263-AE67-127E2F5DC09D}"/>
              </a:ext>
            </a:extLst>
          </p:cNvPr>
          <p:cNvSpPr txBox="1"/>
          <p:nvPr/>
        </p:nvSpPr>
        <p:spPr>
          <a:xfrm>
            <a:off x="381000" y="8093675"/>
            <a:ext cx="29315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Montserrat Medium" panose="00000600000000000000" pitchFamily="2" charset="-52"/>
              </a:rPr>
              <a:t>Клиентская часть</a:t>
            </a:r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61652C0D-FFFC-4FCD-8423-81CF163BA9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hq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>
                        <a14:foregroundMark x1="36615" y1="29353" x2="36615" y2="29353"/>
                        <a14:foregroundMark x1="35769" y1="28201" x2="35769" y2="28201"/>
                        <a14:foregroundMark x1="34769" y1="26115" x2="34769" y2="26115"/>
                        <a14:foregroundMark x1="39000" y1="40072" x2="39000" y2="40072"/>
                        <a14:foregroundMark x1="31923" y1="36619" x2="31923" y2="36619"/>
                        <a14:foregroundMark x1="34538" y1="37050" x2="34538" y2="37050"/>
                        <a14:foregroundMark x1="30769" y1="41151" x2="30769" y2="41151"/>
                        <a14:foregroundMark x1="33077" y1="42446" x2="33077" y2="42446"/>
                        <a14:foregroundMark x1="26154" y1="39784" x2="26154" y2="39784"/>
                        <a14:foregroundMark x1="25077" y1="38921" x2="25077" y2="38921"/>
                        <a14:foregroundMark x1="35385" y1="50288" x2="35385" y2="50288"/>
                        <a14:foregroundMark x1="33769" y1="51079" x2="33769" y2="51079"/>
                        <a14:foregroundMark x1="54538" y1="39496" x2="54538" y2="39496"/>
                        <a14:foregroundMark x1="55692" y1="35540" x2="55692" y2="35540"/>
                        <a14:foregroundMark x1="45846" y1="31871" x2="45846" y2="31871"/>
                        <a14:foregroundMark x1="44846" y1="31295" x2="44846" y2="31295"/>
                        <a14:foregroundMark x1="45308" y1="30432" x2="45308" y2="30432"/>
                        <a14:foregroundMark x1="43923" y1="30000" x2="43923" y2="30000"/>
                        <a14:foregroundMark x1="42923" y1="30576" x2="42923" y2="30576"/>
                        <a14:foregroundMark x1="55462" y1="32806" x2="55462" y2="32806"/>
                        <a14:foregroundMark x1="60538" y1="30216" x2="60538" y2="30216"/>
                        <a14:foregroundMark x1="59538" y1="29640" x2="59538" y2="29640"/>
                        <a14:foregroundMark x1="55154" y1="37770" x2="55154" y2="37770"/>
                        <a14:foregroundMark x1="54769" y1="38417" x2="54769" y2="38417"/>
                        <a14:foregroundMark x1="54231" y1="38705" x2="54231" y2="38705"/>
                        <a14:foregroundMark x1="54615" y1="37266" x2="54615" y2="37266"/>
                        <a14:foregroundMark x1="56000" y1="37338" x2="56000" y2="37338"/>
                        <a14:foregroundMark x1="63462" y1="31871" x2="63462" y2="31871"/>
                        <a14:foregroundMark x1="64000" y1="31439" x2="64000" y2="31439"/>
                        <a14:foregroundMark x1="67462" y1="34604" x2="67462" y2="34604"/>
                        <a14:foregroundMark x1="69462" y1="33597" x2="69462" y2="33597"/>
                        <a14:foregroundMark x1="71154" y1="32374" x2="71154" y2="32374"/>
                        <a14:foregroundMark x1="68923" y1="29640" x2="68923" y2="29640"/>
                        <a14:foregroundMark x1="64769" y1="29784" x2="64769" y2="29784"/>
                        <a14:foregroundMark x1="69615" y1="30216" x2="69615" y2="30216"/>
                        <a14:foregroundMark x1="69000" y1="29928" x2="69000" y2="29928"/>
                        <a14:foregroundMark x1="68769" y1="30360" x2="68769" y2="30360"/>
                        <a14:foregroundMark x1="68923" y1="29209" x2="68923" y2="29209"/>
                        <a14:foregroundMark x1="70692" y1="33669" x2="70692" y2="33669"/>
                        <a14:foregroundMark x1="70692" y1="32806" x2="70692" y2="32806"/>
                        <a14:foregroundMark x1="70000" y1="33094" x2="70000" y2="33094"/>
                        <a14:foregroundMark x1="64385" y1="42662" x2="64385" y2="42662"/>
                        <a14:foregroundMark x1="67000" y1="42950" x2="67000" y2="42950"/>
                        <a14:foregroundMark x1="68308" y1="41511" x2="68308" y2="41511"/>
                        <a14:foregroundMark x1="70308" y1="40360" x2="70308" y2="40360"/>
                        <a14:foregroundMark x1="74846" y1="37266" x2="74846" y2="37266"/>
                        <a14:foregroundMark x1="74154" y1="38705" x2="74154" y2="38705"/>
                        <a14:foregroundMark x1="73769" y1="37122" x2="73769" y2="37122"/>
                        <a14:foregroundMark x1="27615" y1="40576" x2="27615" y2="40576"/>
                        <a14:foregroundMark x1="73308" y1="37626" x2="73308" y2="37626"/>
                        <a14:foregroundMark x1="72692" y1="38058" x2="72692" y2="38058"/>
                        <a14:foregroundMark x1="70154" y1="48201" x2="70154" y2="48201"/>
                        <a14:foregroundMark x1="72000" y1="48345" x2="72000" y2="48345"/>
                        <a14:foregroundMark x1="75077" y1="47410" x2="75077" y2="47410"/>
                        <a14:foregroundMark x1="76154" y1="46619" x2="76154" y2="46619"/>
                        <a14:foregroundMark x1="62923" y1="53094" x2="62923" y2="53094"/>
                        <a14:foregroundMark x1="63385" y1="51367" x2="63385" y2="51367"/>
                        <a14:foregroundMark x1="67462" y1="53885" x2="67462" y2="53885"/>
                        <a14:backgroundMark x1="44154" y1="29424" x2="44154" y2="29424"/>
                        <a14:backgroundMark x1="56000" y1="34173" x2="56000" y2="34173"/>
                        <a14:backgroundMark x1="56077" y1="32302" x2="56077" y2="32302"/>
                        <a14:backgroundMark x1="54846" y1="37914" x2="54846" y2="37914"/>
                        <a14:backgroundMark x1="54615" y1="38849" x2="54615" y2="38849"/>
                        <a14:backgroundMark x1="69231" y1="30000" x2="69231" y2="30000"/>
                        <a14:backgroundMark x1="70154" y1="33381" x2="70154" y2="33381"/>
                        <a14:backgroundMark x1="71308" y1="32302" x2="71308" y2="32302"/>
                        <a14:backgroundMark x1="68846" y1="29496" x2="68846" y2="29496"/>
                        <a14:backgroundMark x1="68846" y1="29784" x2="68846" y2="29784"/>
                        <a14:backgroundMark x1="68769" y1="29712" x2="68769" y2="29712"/>
                        <a14:backgroundMark x1="73692" y1="36978" x2="73692" y2="36978"/>
                        <a14:backgroundMark x1="73769" y1="37122" x2="73769" y2="37122"/>
                        <a14:backgroundMark x1="72615" y1="38561" x2="72615" y2="3856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4111" y="3386594"/>
            <a:ext cx="1282995" cy="1371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>
            <a:extLst>
              <a:ext uri="{FF2B5EF4-FFF2-40B4-BE49-F238E27FC236}">
                <a16:creationId xmlns:a16="http://schemas.microsoft.com/office/drawing/2014/main" id="{0E758437-599D-4332-8363-55C5E8114E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hq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961" b="89844" l="9961" r="94141">
                        <a14:foregroundMark x1="50000" y1="40039" x2="50000" y2="41016"/>
                        <a14:foregroundMark x1="43164" y1="43945" x2="51758" y2="35547"/>
                        <a14:foregroundMark x1="58203" y1="31836" x2="50000" y2="46875"/>
                        <a14:foregroundMark x1="62500" y1="30469" x2="65430" y2="24414"/>
                        <a14:foregroundMark x1="49805" y1="44141" x2="41406" y2="50195"/>
                        <a14:foregroundMark x1="41406" y1="50195" x2="37891" y2="54883"/>
                        <a14:foregroundMark x1="67773" y1="39648" x2="57031" y2="51758"/>
                        <a14:foregroundMark x1="68945" y1="38477" x2="73242" y2="32813"/>
                        <a14:foregroundMark x1="55273" y1="51953" x2="47461" y2="60547"/>
                        <a14:foregroundMark x1="28711" y1="66602" x2="33008" y2="64453"/>
                        <a14:foregroundMark x1="35742" y1="62891" x2="35938" y2="68164"/>
                        <a14:foregroundMark x1="54883" y1="68359" x2="80859" y2="44141"/>
                        <a14:foregroundMark x1="64063" y1="73438" x2="87109" y2="52734"/>
                        <a14:foregroundMark x1="87109" y1="52734" x2="88867" y2="47266"/>
                        <a14:foregroundMark x1="93367" y1="46228" x2="89844" y2="50391"/>
                        <a14:foregroundMark x1="94141" y1="45313" x2="93458" y2="46120"/>
                        <a14:foregroundMark x1="48438" y1="82227" x2="37500" y2="81836"/>
                        <a14:foregroundMark x1="20508" y1="84375" x2="15234" y2="83789"/>
                        <a14:foregroundMark x1="16602" y1="72070" x2="17773" y2="70703"/>
                        <a14:foregroundMark x1="59961" y1="23242" x2="59961" y2="23242"/>
                        <a14:foregroundMark x1="60547" y1="22266" x2="59570" y2="22656"/>
                        <a14:foregroundMark x1="61523" y1="23438" x2="61523" y2="23438"/>
                        <a14:foregroundMark x1="61914" y1="23242" x2="59180" y2="23047"/>
                        <a14:foregroundMark x1="78516" y1="38477" x2="79102" y2="37500"/>
                        <a14:foregroundMark x1="78906" y1="38281" x2="77539" y2="39453"/>
                        <a14:foregroundMark x1="43945" y1="74219" x2="45508" y2="73047"/>
                        <a14:foregroundMark x1="46094" y1="72266" x2="45898" y2="74219"/>
                        <a14:foregroundMark x1="44141" y1="66016" x2="44141" y2="66016"/>
                        <a14:foregroundMark x1="43359" y1="66602" x2="43359" y2="66602"/>
                        <a14:foregroundMark x1="43750" y1="67188" x2="43750" y2="67188"/>
                        <a14:foregroundMark x1="43750" y1="66992" x2="43750" y2="66992"/>
                        <a14:foregroundMark x1="43750" y1="66602" x2="43359" y2="67969"/>
                        <a14:foregroundMark x1="29883" y1="77930" x2="30664" y2="79297"/>
                        <a14:backgroundMark x1="44336" y1="34570" x2="37891" y2="40820"/>
                        <a14:backgroundMark x1="46875" y1="31445" x2="54102" y2="24023"/>
                        <a14:backgroundMark x1="61406" y1="22408" x2="74414" y2="19531"/>
                        <a14:backgroundMark x1="57634" y1="23242" x2="59101" y2="22918"/>
                        <a14:backgroundMark x1="54102" y1="24023" x2="57634" y2="23242"/>
                        <a14:backgroundMark x1="74414" y1="19531" x2="80664" y2="21484"/>
                        <a14:backgroundMark x1="80078" y1="22266" x2="79688" y2="32031"/>
                        <a14:backgroundMark x1="79688" y1="32031" x2="79492" y2="32422"/>
                        <a14:backgroundMark x1="75781" y1="23828" x2="71484" y2="30078"/>
                        <a14:backgroundMark x1="78711" y1="33203" x2="78516" y2="38086"/>
                        <a14:backgroundMark x1="81641" y1="34375" x2="94531" y2="34961"/>
                        <a14:backgroundMark x1="94922" y1="37109" x2="89844" y2="41602"/>
                        <a14:backgroundMark x1="96289" y1="47852" x2="92773" y2="53516"/>
                        <a14:backgroundMark x1="82031" y1="62305" x2="89844" y2="56250"/>
                        <a14:backgroundMark x1="89844" y1="56250" x2="93359" y2="50586"/>
                        <a14:backgroundMark x1="55469" y1="88086" x2="72266" y2="76563"/>
                        <a14:backgroundMark x1="72266" y1="76563" x2="81641" y2="63281"/>
                        <a14:backgroundMark x1="56250" y1="89453" x2="55859" y2="78906"/>
                        <a14:backgroundMark x1="55859" y1="78906" x2="46289" y2="75781"/>
                        <a14:backgroundMark x1="43230" y1="66016" x2="41211" y2="59570"/>
                        <a14:backgroundMark x1="43414" y1="66602" x2="43230" y2="66016"/>
                        <a14:backgroundMark x1="45040" y1="71795" x2="43887" y2="68115"/>
                        <a14:backgroundMark x1="46289" y1="75781" x2="45796" y2="74208"/>
                        <a14:backgroundMark x1="40625" y1="65449" x2="40625" y2="72070"/>
                        <a14:backgroundMark x1="40625" y1="62109" x2="40625" y2="66602"/>
                        <a14:backgroundMark x1="40625" y1="72070" x2="33789" y2="79102"/>
                        <a14:backgroundMark x1="33789" y1="79102" x2="33594" y2="98242"/>
                        <a14:backgroundMark x1="34375" y1="91406" x2="44922" y2="90039"/>
                        <a14:backgroundMark x1="44922" y1="90039" x2="53906" y2="90039"/>
                        <a14:backgroundMark x1="55859" y1="78125" x2="59961" y2="71094"/>
                        <a14:backgroundMark x1="88086" y1="42969" x2="59375" y2="72070"/>
                        <a14:backgroundMark x1="59375" y1="72070" x2="59375" y2="72070"/>
                        <a14:backgroundMark x1="76009" y1="38134" x2="71680" y2="41406"/>
                        <a14:backgroundMark x1="79688" y1="35352" x2="77461" y2="37035"/>
                        <a14:backgroundMark x1="71680" y1="41406" x2="42773" y2="71875"/>
                        <a14:backgroundMark x1="44531" y1="57227" x2="71484" y2="28711"/>
                        <a14:backgroundMark x1="38281" y1="58398" x2="27344" y2="59180"/>
                        <a14:backgroundMark x1="27344" y1="59180" x2="17773" y2="54492"/>
                        <a14:backgroundMark x1="17773" y1="54492" x2="15234" y2="49023"/>
                        <a14:backgroundMark x1="21289" y1="59570" x2="19922" y2="69336"/>
                        <a14:backgroundMark x1="19922" y1="69336" x2="29492" y2="72656"/>
                        <a14:backgroundMark x1="29492" y1="72656" x2="34570" y2="72656"/>
                        <a14:backgroundMark x1="20898" y1="71289" x2="25781" y2="74609"/>
                        <a14:backgroundMark x1="27539" y1="77344" x2="27539" y2="82422"/>
                        <a14:backgroundMark x1="28711" y1="88477" x2="27344" y2="86914"/>
                        <a14:backgroundMark x1="27344" y1="88867" x2="16406" y2="91992"/>
                        <a14:backgroundMark x1="16406" y1="91992" x2="13672" y2="91992"/>
                        <a14:backgroundMark x1="28320" y1="50195" x2="31055" y2="449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8748" y="4924839"/>
            <a:ext cx="635515" cy="635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89430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Picture background">
            <a:extLst>
              <a:ext uri="{FF2B5EF4-FFF2-40B4-BE49-F238E27FC236}">
                <a16:creationId xmlns:a16="http://schemas.microsoft.com/office/drawing/2014/main" id="{9A506DCE-7AB0-4163-A4B2-DF672874EE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2922" y="502921"/>
            <a:ext cx="4334054" cy="5554979"/>
          </a:xfrm>
          <a:custGeom>
            <a:avLst/>
            <a:gdLst>
              <a:gd name="connsiteX0" fmla="*/ 1622564 w 3250286"/>
              <a:gd name="connsiteY0" fmla="*/ 0 h 3250286"/>
              <a:gd name="connsiteX1" fmla="*/ 1735593 w 3250286"/>
              <a:gd name="connsiteY1" fmla="*/ 46819 h 3250286"/>
              <a:gd name="connsiteX2" fmla="*/ 3203468 w 3250286"/>
              <a:gd name="connsiteY2" fmla="*/ 1514693 h 3250286"/>
              <a:gd name="connsiteX3" fmla="*/ 3203468 w 3250286"/>
              <a:gd name="connsiteY3" fmla="*/ 1740752 h 3250286"/>
              <a:gd name="connsiteX4" fmla="*/ 1740752 w 3250286"/>
              <a:gd name="connsiteY4" fmla="*/ 3203468 h 3250286"/>
              <a:gd name="connsiteX5" fmla="*/ 1514693 w 3250286"/>
              <a:gd name="connsiteY5" fmla="*/ 3203468 h 3250286"/>
              <a:gd name="connsiteX6" fmla="*/ 46819 w 3250286"/>
              <a:gd name="connsiteY6" fmla="*/ 1735593 h 3250286"/>
              <a:gd name="connsiteX7" fmla="*/ 46819 w 3250286"/>
              <a:gd name="connsiteY7" fmla="*/ 1509534 h 3250286"/>
              <a:gd name="connsiteX8" fmla="*/ 1509534 w 3250286"/>
              <a:gd name="connsiteY8" fmla="*/ 46819 h 3250286"/>
              <a:gd name="connsiteX9" fmla="*/ 1622564 w 3250286"/>
              <a:gd name="connsiteY9" fmla="*/ 0 h 3250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50286" h="3250286">
                <a:moveTo>
                  <a:pt x="1622564" y="0"/>
                </a:moveTo>
                <a:cubicBezTo>
                  <a:pt x="1663472" y="0"/>
                  <a:pt x="1704381" y="15606"/>
                  <a:pt x="1735593" y="46819"/>
                </a:cubicBezTo>
                <a:lnTo>
                  <a:pt x="3203468" y="1514693"/>
                </a:lnTo>
                <a:cubicBezTo>
                  <a:pt x="3265892" y="1577118"/>
                  <a:pt x="3265892" y="1678327"/>
                  <a:pt x="3203468" y="1740752"/>
                </a:cubicBezTo>
                <a:lnTo>
                  <a:pt x="1740752" y="3203468"/>
                </a:lnTo>
                <a:cubicBezTo>
                  <a:pt x="1678328" y="3265893"/>
                  <a:pt x="1577118" y="3265893"/>
                  <a:pt x="1514693" y="3203468"/>
                </a:cubicBezTo>
                <a:lnTo>
                  <a:pt x="46819" y="1735593"/>
                </a:lnTo>
                <a:cubicBezTo>
                  <a:pt x="-15606" y="1673168"/>
                  <a:pt x="-15606" y="1571959"/>
                  <a:pt x="46819" y="1509534"/>
                </a:cubicBezTo>
                <a:lnTo>
                  <a:pt x="1509534" y="46819"/>
                </a:lnTo>
                <a:cubicBezTo>
                  <a:pt x="1540747" y="15606"/>
                  <a:pt x="1581655" y="0"/>
                  <a:pt x="1622564" y="0"/>
                </a:cubicBezTo>
                <a:close/>
              </a:path>
            </a:pathLst>
          </a:custGeom>
          <a:noFill/>
          <a:ln w="19050">
            <a:solidFill>
              <a:srgbClr val="308C3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Прямоугольник: скругленные углы 31">
            <a:extLst>
              <a:ext uri="{FF2B5EF4-FFF2-40B4-BE49-F238E27FC236}">
                <a16:creationId xmlns:a16="http://schemas.microsoft.com/office/drawing/2014/main" id="{329EA4F7-60E2-4120-BD27-B5AAD4C75EC7}"/>
              </a:ext>
            </a:extLst>
          </p:cNvPr>
          <p:cNvSpPr/>
          <p:nvPr/>
        </p:nvSpPr>
        <p:spPr>
          <a:xfrm rot="2700000">
            <a:off x="7194036" y="-103536"/>
            <a:ext cx="312961" cy="323358"/>
          </a:xfrm>
          <a:prstGeom prst="roundRect">
            <a:avLst>
              <a:gd name="adj" fmla="val 11934"/>
            </a:avLst>
          </a:prstGeom>
          <a:noFill/>
          <a:ln>
            <a:solidFill>
              <a:srgbClr val="308C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EC5D28F-9451-4E67-BB10-0F569223A08B}"/>
              </a:ext>
            </a:extLst>
          </p:cNvPr>
          <p:cNvSpPr txBox="1"/>
          <p:nvPr/>
        </p:nvSpPr>
        <p:spPr>
          <a:xfrm>
            <a:off x="381000" y="3070335"/>
            <a:ext cx="344374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/>
              <a:t>отличается от обычной увеличенным размером клеток тканей, в том числе волокон </a:t>
            </a:r>
            <a:r>
              <a:rPr lang="ru-RU" sz="2000" dirty="0" err="1"/>
              <a:t>либриформа</a:t>
            </a:r>
            <a:r>
              <a:rPr lang="ru-RU" sz="2000" dirty="0"/>
              <a:t>, высокой продуктивностью вегетативной массы, устойчивостью к гнили и высоким качеством древесины </a:t>
            </a:r>
            <a:endParaRPr lang="ru-RU" sz="2000" dirty="0">
              <a:latin typeface="Calibri (Основной текст)"/>
            </a:endParaRPr>
          </a:p>
        </p:txBody>
      </p:sp>
      <p:cxnSp>
        <p:nvCxnSpPr>
          <p:cNvPr id="22" name="Прямая соединительная линия 21">
            <a:extLst>
              <a:ext uri="{FF2B5EF4-FFF2-40B4-BE49-F238E27FC236}">
                <a16:creationId xmlns:a16="http://schemas.microsoft.com/office/drawing/2014/main" id="{9A25A4EE-743C-4513-AAD6-7B3316CD34F3}"/>
              </a:ext>
            </a:extLst>
          </p:cNvPr>
          <p:cNvCxnSpPr>
            <a:cxnSpLocks/>
          </p:cNvCxnSpPr>
          <p:nvPr/>
        </p:nvCxnSpPr>
        <p:spPr>
          <a:xfrm>
            <a:off x="-1" y="2924122"/>
            <a:ext cx="1859755" cy="0"/>
          </a:xfrm>
          <a:prstGeom prst="line">
            <a:avLst/>
          </a:prstGeom>
          <a:ln w="12700">
            <a:solidFill>
              <a:srgbClr val="33852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47B6936B-664C-4EDE-8BA2-862A2FF95052}"/>
              </a:ext>
            </a:extLst>
          </p:cNvPr>
          <p:cNvSpPr txBox="1"/>
          <p:nvPr/>
        </p:nvSpPr>
        <p:spPr>
          <a:xfrm>
            <a:off x="8723424" y="1942725"/>
            <a:ext cx="34437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2" charset="-52"/>
              </a:rPr>
              <a:t>Устойчивость к болезням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672E2C2-FE2D-477F-84E0-B6CBBCE43897}"/>
              </a:ext>
            </a:extLst>
          </p:cNvPr>
          <p:cNvSpPr txBox="1"/>
          <p:nvPr/>
        </p:nvSpPr>
        <p:spPr>
          <a:xfrm>
            <a:off x="8732661" y="3545576"/>
            <a:ext cx="34437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2" charset="-52"/>
              </a:rPr>
              <a:t>Быстрый рост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49B9BD4-431F-41A7-9D7D-4E502BBCDBDE}"/>
              </a:ext>
            </a:extLst>
          </p:cNvPr>
          <p:cNvSpPr txBox="1"/>
          <p:nvPr/>
        </p:nvSpPr>
        <p:spPr>
          <a:xfrm>
            <a:off x="8759527" y="5216330"/>
            <a:ext cx="34437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2" charset="-52"/>
              </a:rPr>
              <a:t>Высокое качество </a:t>
            </a:r>
            <a:br>
              <a:rPr lang="ru-RU" sz="1400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2" charset="-52"/>
              </a:rPr>
            </a:b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2" charset="-52"/>
              </a:rPr>
              <a:t>древесины</a:t>
            </a:r>
          </a:p>
        </p:txBody>
      </p:sp>
      <p:sp>
        <p:nvSpPr>
          <p:cNvPr id="15" name="!!Первый квадрат">
            <a:extLst>
              <a:ext uri="{FF2B5EF4-FFF2-40B4-BE49-F238E27FC236}">
                <a16:creationId xmlns:a16="http://schemas.microsoft.com/office/drawing/2014/main" id="{E4753EAA-A05C-49E7-B7B2-EB2FEFC44123}"/>
              </a:ext>
            </a:extLst>
          </p:cNvPr>
          <p:cNvSpPr/>
          <p:nvPr/>
        </p:nvSpPr>
        <p:spPr>
          <a:xfrm rot="2700000">
            <a:off x="9991378" y="775287"/>
            <a:ext cx="907840" cy="907840"/>
          </a:xfrm>
          <a:prstGeom prst="roundRect">
            <a:avLst>
              <a:gd name="adj" fmla="val 11934"/>
            </a:avLst>
          </a:prstGeom>
          <a:solidFill>
            <a:srgbClr val="308C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!!Третий квадрат">
            <a:extLst>
              <a:ext uri="{FF2B5EF4-FFF2-40B4-BE49-F238E27FC236}">
                <a16:creationId xmlns:a16="http://schemas.microsoft.com/office/drawing/2014/main" id="{3EB2485E-B794-4CAD-B7C7-118BC046644E}"/>
              </a:ext>
            </a:extLst>
          </p:cNvPr>
          <p:cNvSpPr/>
          <p:nvPr/>
        </p:nvSpPr>
        <p:spPr>
          <a:xfrm rot="2700000">
            <a:off x="10027481" y="4073963"/>
            <a:ext cx="907840" cy="907840"/>
          </a:xfrm>
          <a:prstGeom prst="roundRect">
            <a:avLst>
              <a:gd name="adj" fmla="val 11934"/>
            </a:avLst>
          </a:prstGeom>
          <a:solidFill>
            <a:srgbClr val="308C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!!Второй квадрат">
            <a:extLst>
              <a:ext uri="{FF2B5EF4-FFF2-40B4-BE49-F238E27FC236}">
                <a16:creationId xmlns:a16="http://schemas.microsoft.com/office/drawing/2014/main" id="{34632AD1-75B3-492E-BD82-D359F103466C}"/>
              </a:ext>
            </a:extLst>
          </p:cNvPr>
          <p:cNvSpPr/>
          <p:nvPr/>
        </p:nvSpPr>
        <p:spPr>
          <a:xfrm rot="2700000">
            <a:off x="10000615" y="2419472"/>
            <a:ext cx="907840" cy="907840"/>
          </a:xfrm>
          <a:prstGeom prst="roundRect">
            <a:avLst>
              <a:gd name="adj" fmla="val 11934"/>
            </a:avLst>
          </a:prstGeom>
          <a:solidFill>
            <a:srgbClr val="308C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!!Ромб1">
            <a:extLst>
              <a:ext uri="{FF2B5EF4-FFF2-40B4-BE49-F238E27FC236}">
                <a16:creationId xmlns:a16="http://schemas.microsoft.com/office/drawing/2014/main" id="{08345E99-71C7-4C98-9698-EB119BE0956A}"/>
              </a:ext>
            </a:extLst>
          </p:cNvPr>
          <p:cNvSpPr/>
          <p:nvPr/>
        </p:nvSpPr>
        <p:spPr>
          <a:xfrm rot="2700000">
            <a:off x="7271109" y="2414"/>
            <a:ext cx="158815" cy="158815"/>
          </a:xfrm>
          <a:prstGeom prst="roundRect">
            <a:avLst>
              <a:gd name="adj" fmla="val 11934"/>
            </a:avLst>
          </a:prstGeom>
          <a:noFill/>
          <a:ln>
            <a:solidFill>
              <a:srgbClr val="33852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: шеврон 19">
            <a:extLst>
              <a:ext uri="{FF2B5EF4-FFF2-40B4-BE49-F238E27FC236}">
                <a16:creationId xmlns:a16="http://schemas.microsoft.com/office/drawing/2014/main" id="{0075C30B-1792-4682-9EED-3FAFCC0AF7D1}"/>
              </a:ext>
            </a:extLst>
          </p:cNvPr>
          <p:cNvSpPr/>
          <p:nvPr/>
        </p:nvSpPr>
        <p:spPr>
          <a:xfrm flipH="1">
            <a:off x="4091338" y="2924122"/>
            <a:ext cx="716280" cy="647700"/>
          </a:xfrm>
          <a:prstGeom prst="chevron">
            <a:avLst/>
          </a:prstGeom>
          <a:solidFill>
            <a:srgbClr val="33852F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7B2A935-4CC8-45FA-926D-80BC5A73348F}"/>
              </a:ext>
            </a:extLst>
          </p:cNvPr>
          <p:cNvSpPr txBox="1"/>
          <p:nvPr/>
        </p:nvSpPr>
        <p:spPr>
          <a:xfrm>
            <a:off x="381000" y="8188260"/>
            <a:ext cx="322690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latin typeface="Montserrat Medium" panose="00000600000000000000" pitchFamily="2" charset="-52"/>
              </a:rPr>
              <a:t>Алгоритм «ВОПРОС</a:t>
            </a:r>
            <a:r>
              <a:rPr lang="en-US" sz="2000" dirty="0">
                <a:latin typeface="Montserrat Medium" panose="00000600000000000000" pitchFamily="2" charset="-52"/>
              </a:rPr>
              <a:t>/</a:t>
            </a:r>
            <a:r>
              <a:rPr lang="ru-RU" sz="2000" dirty="0">
                <a:latin typeface="Montserrat Medium" panose="00000600000000000000" pitchFamily="2" charset="-52"/>
              </a:rPr>
              <a:t>ОТВЕТ»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D54F357-0070-480E-B56B-5A4B37550E02}"/>
              </a:ext>
            </a:extLst>
          </p:cNvPr>
          <p:cNvSpPr txBox="1"/>
          <p:nvPr/>
        </p:nvSpPr>
        <p:spPr>
          <a:xfrm>
            <a:off x="381000" y="8557592"/>
            <a:ext cx="344374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 panose="00000500000000000000" pitchFamily="2" charset="-52"/>
              </a:rPr>
              <a:t>Пользователь получит необходимый ему результат, путем выбора подходящего варианта ответа, предложенного приложением.</a:t>
            </a:r>
          </a:p>
        </p:txBody>
      </p:sp>
      <p:pic>
        <p:nvPicPr>
          <p:cNvPr id="33" name="Picture 6">
            <a:extLst>
              <a:ext uri="{FF2B5EF4-FFF2-40B4-BE49-F238E27FC236}">
                <a16:creationId xmlns:a16="http://schemas.microsoft.com/office/drawing/2014/main" id="{7BFBC53F-4ED8-4CDE-8793-FFE1455AD1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36615" y1="29353" x2="36615" y2="29353"/>
                        <a14:foregroundMark x1="35769" y1="28201" x2="35769" y2="28201"/>
                        <a14:foregroundMark x1="34769" y1="26115" x2="34769" y2="26115"/>
                        <a14:foregroundMark x1="39000" y1="40072" x2="39000" y2="40072"/>
                        <a14:foregroundMark x1="31923" y1="36619" x2="31923" y2="36619"/>
                        <a14:foregroundMark x1="34538" y1="37050" x2="34538" y2="37050"/>
                        <a14:foregroundMark x1="30769" y1="41151" x2="30769" y2="41151"/>
                        <a14:foregroundMark x1="33077" y1="42446" x2="33077" y2="42446"/>
                        <a14:foregroundMark x1="26154" y1="39784" x2="26154" y2="39784"/>
                        <a14:foregroundMark x1="25077" y1="38921" x2="25077" y2="38921"/>
                        <a14:foregroundMark x1="35385" y1="50288" x2="35385" y2="50288"/>
                        <a14:foregroundMark x1="33769" y1="51079" x2="33769" y2="51079"/>
                        <a14:foregroundMark x1="54538" y1="39496" x2="54538" y2="39496"/>
                        <a14:foregroundMark x1="55692" y1="35540" x2="55692" y2="35540"/>
                        <a14:foregroundMark x1="45846" y1="31871" x2="45846" y2="31871"/>
                        <a14:foregroundMark x1="44846" y1="31295" x2="44846" y2="31295"/>
                        <a14:foregroundMark x1="45308" y1="30432" x2="45308" y2="30432"/>
                        <a14:foregroundMark x1="43923" y1="30000" x2="43923" y2="30000"/>
                        <a14:foregroundMark x1="42923" y1="30576" x2="42923" y2="30576"/>
                        <a14:foregroundMark x1="55462" y1="32806" x2="55462" y2="32806"/>
                        <a14:foregroundMark x1="60538" y1="30216" x2="60538" y2="30216"/>
                        <a14:foregroundMark x1="59538" y1="29640" x2="59538" y2="29640"/>
                        <a14:foregroundMark x1="55154" y1="37770" x2="55154" y2="37770"/>
                        <a14:foregroundMark x1="54769" y1="38417" x2="54769" y2="38417"/>
                        <a14:foregroundMark x1="54231" y1="38705" x2="54231" y2="38705"/>
                        <a14:foregroundMark x1="54615" y1="37266" x2="54615" y2="37266"/>
                        <a14:foregroundMark x1="56000" y1="37338" x2="56000" y2="37338"/>
                        <a14:foregroundMark x1="63462" y1="31871" x2="63462" y2="31871"/>
                        <a14:foregroundMark x1="64000" y1="31439" x2="64000" y2="31439"/>
                        <a14:foregroundMark x1="67462" y1="34604" x2="67462" y2="34604"/>
                        <a14:foregroundMark x1="69462" y1="33597" x2="69462" y2="33597"/>
                        <a14:foregroundMark x1="71154" y1="32374" x2="71154" y2="32374"/>
                        <a14:foregroundMark x1="68923" y1="29640" x2="68923" y2="29640"/>
                        <a14:foregroundMark x1="64769" y1="29784" x2="64769" y2="29784"/>
                        <a14:foregroundMark x1="69615" y1="30216" x2="69615" y2="30216"/>
                        <a14:foregroundMark x1="69000" y1="29928" x2="69000" y2="29928"/>
                        <a14:foregroundMark x1="68769" y1="30360" x2="68769" y2="30360"/>
                        <a14:foregroundMark x1="68923" y1="29209" x2="68923" y2="29209"/>
                        <a14:foregroundMark x1="70692" y1="33669" x2="70692" y2="33669"/>
                        <a14:foregroundMark x1="70692" y1="32806" x2="70692" y2="32806"/>
                        <a14:foregroundMark x1="70000" y1="33094" x2="70000" y2="33094"/>
                        <a14:foregroundMark x1="64385" y1="42662" x2="64385" y2="42662"/>
                        <a14:foregroundMark x1="67000" y1="42950" x2="67000" y2="42950"/>
                        <a14:foregroundMark x1="68308" y1="41511" x2="68308" y2="41511"/>
                        <a14:foregroundMark x1="70308" y1="40360" x2="70308" y2="40360"/>
                        <a14:foregroundMark x1="74846" y1="37266" x2="74846" y2="37266"/>
                        <a14:foregroundMark x1="74154" y1="38705" x2="74154" y2="38705"/>
                        <a14:foregroundMark x1="73769" y1="37122" x2="73769" y2="37122"/>
                        <a14:foregroundMark x1="27615" y1="40576" x2="27615" y2="40576"/>
                        <a14:foregroundMark x1="73308" y1="37626" x2="73308" y2="37626"/>
                        <a14:foregroundMark x1="72692" y1="38058" x2="72692" y2="38058"/>
                        <a14:foregroundMark x1="70154" y1="48201" x2="70154" y2="48201"/>
                        <a14:foregroundMark x1="72000" y1="48345" x2="72000" y2="48345"/>
                        <a14:foregroundMark x1="75077" y1="47410" x2="75077" y2="47410"/>
                        <a14:foregroundMark x1="76154" y1="46619" x2="76154" y2="46619"/>
                        <a14:foregroundMark x1="62923" y1="53094" x2="62923" y2="53094"/>
                        <a14:foregroundMark x1="63385" y1="51367" x2="63385" y2="51367"/>
                        <a14:foregroundMark x1="67462" y1="53885" x2="67462" y2="53885"/>
                        <a14:backgroundMark x1="44154" y1="29424" x2="44154" y2="29424"/>
                        <a14:backgroundMark x1="56000" y1="34173" x2="56000" y2="34173"/>
                        <a14:backgroundMark x1="56077" y1="32302" x2="56077" y2="32302"/>
                        <a14:backgroundMark x1="54846" y1="37914" x2="54846" y2="37914"/>
                        <a14:backgroundMark x1="54615" y1="38849" x2="54615" y2="38849"/>
                        <a14:backgroundMark x1="69231" y1="30000" x2="69231" y2="30000"/>
                        <a14:backgroundMark x1="70154" y1="33381" x2="70154" y2="33381"/>
                        <a14:backgroundMark x1="71308" y1="32302" x2="71308" y2="32302"/>
                        <a14:backgroundMark x1="68846" y1="29496" x2="68846" y2="29496"/>
                        <a14:backgroundMark x1="68846" y1="29784" x2="68846" y2="29784"/>
                        <a14:backgroundMark x1="68769" y1="29712" x2="68769" y2="29712"/>
                        <a14:backgroundMark x1="73692" y1="36978" x2="73692" y2="36978"/>
                        <a14:backgroundMark x1="73769" y1="37122" x2="73769" y2="37122"/>
                        <a14:backgroundMark x1="72615" y1="38561" x2="72615" y2="3856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8784" y="2178129"/>
            <a:ext cx="1282995" cy="1371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>
            <a:extLst>
              <a:ext uri="{FF2B5EF4-FFF2-40B4-BE49-F238E27FC236}">
                <a16:creationId xmlns:a16="http://schemas.microsoft.com/office/drawing/2014/main" id="{EE342B65-68E1-49A9-BC25-BAD43E314C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>
                        <a14:foregroundMark x1="51389" y1="46667" x2="49167" y2="45833"/>
                        <a14:foregroundMark x1="51389" y1="46389" x2="46667" y2="51111"/>
                        <a14:foregroundMark x1="63889" y1="49444" x2="64167" y2="50556"/>
                        <a14:foregroundMark x1="63333" y1="47222" x2="63889" y2="49444"/>
                        <a14:foregroundMark x1="37222" y1="47500" x2="35278" y2="49722"/>
                        <a14:backgroundMark x1="30278" y1="26944" x2="45278" y2="26389"/>
                        <a14:backgroundMark x1="45278" y1="26389" x2="33611" y2="28056"/>
                        <a14:backgroundMark x1="31667" y1="33611" x2="22778" y2="48333"/>
                        <a14:backgroundMark x1="22778" y1="48333" x2="19444" y2="31667"/>
                        <a14:backgroundMark x1="19444" y1="31667" x2="21389" y2="61389"/>
                        <a14:backgroundMark x1="21389" y1="61389" x2="17778" y2="29167"/>
                        <a14:backgroundMark x1="17778" y1="29167" x2="19444" y2="50000"/>
                        <a14:backgroundMark x1="19444" y1="50000" x2="8056" y2="61389"/>
                        <a14:backgroundMark x1="8056" y1="61389" x2="8889" y2="58611"/>
                        <a14:backgroundMark x1="28611" y1="25278" x2="46111" y2="11111"/>
                        <a14:backgroundMark x1="46111" y1="11111" x2="49167" y2="24722"/>
                        <a14:backgroundMark x1="49167" y1="24722" x2="30556" y2="31389"/>
                        <a14:backgroundMark x1="30556" y1="31389" x2="25278" y2="36389"/>
                        <a14:backgroundMark x1="30000" y1="20278" x2="70833" y2="24722"/>
                        <a14:backgroundMark x1="70833" y1="24722" x2="72778" y2="21944"/>
                        <a14:backgroundMark x1="60556" y1="18333" x2="68056" y2="31111"/>
                        <a14:backgroundMark x1="68056" y1="31111" x2="79167" y2="39444"/>
                        <a14:backgroundMark x1="79167" y1="39444" x2="83333" y2="40000"/>
                        <a14:backgroundMark x1="73889" y1="36111" x2="87500" y2="67778"/>
                        <a14:backgroundMark x1="84722" y1="51389" x2="76389" y2="68056"/>
                        <a14:backgroundMark x1="72778" y1="73611" x2="55000" y2="73333"/>
                        <a14:backgroundMark x1="55000" y1="73333" x2="30556" y2="81944"/>
                        <a14:backgroundMark x1="14722" y1="64167" x2="33333" y2="72500"/>
                        <a14:backgroundMark x1="18056" y1="52500" x2="19167" y2="67500"/>
                        <a14:backgroundMark x1="19167" y1="67500" x2="17778" y2="71111"/>
                        <a14:backgroundMark x1="16667" y1="53889" x2="26389" y2="65278"/>
                        <a14:backgroundMark x1="26389" y1="65278" x2="61667" y2="69722"/>
                        <a14:backgroundMark x1="61667" y1="69722" x2="77778" y2="68889"/>
                        <a14:backgroundMark x1="77778" y1="68889" x2="80000" y2="69444"/>
                        <a14:backgroundMark x1="81667" y1="55278" x2="73056" y2="66667"/>
                        <a14:backgroundMark x1="73056" y1="66667" x2="57222" y2="66389"/>
                        <a14:backgroundMark x1="57222" y1="66389" x2="55278" y2="65556"/>
                        <a14:backgroundMark x1="55000" y1="64167" x2="43889" y2="62500"/>
                        <a14:backgroundMark x1="43611" y1="64722" x2="43611" y2="62222"/>
                        <a14:backgroundMark x1="55000" y1="63333" x2="56389" y2="61111"/>
                        <a14:backgroundMark x1="64444" y1="64167" x2="66944" y2="62500"/>
                        <a14:backgroundMark x1="72500" y1="63611" x2="68333" y2="62222"/>
                        <a14:backgroundMark x1="65278" y1="63611" x2="65278" y2="63611"/>
                        <a14:backgroundMark x1="79722" y1="59722" x2="75278" y2="48611"/>
                        <a14:backgroundMark x1="72778" y1="50278" x2="70556" y2="45278"/>
                        <a14:backgroundMark x1="72500" y1="35833" x2="75278" y2="64444"/>
                        <a14:backgroundMark x1="73333" y1="52500" x2="68611" y2="38333"/>
                        <a14:backgroundMark x1="68611" y1="38333" x2="55278" y2="32500"/>
                        <a14:backgroundMark x1="55278" y1="32500" x2="41389" y2="30833"/>
                        <a14:backgroundMark x1="41389" y1="30833" x2="40000" y2="28889"/>
                        <a14:backgroundMark x1="64444" y1="40000" x2="63333" y2="37778"/>
                        <a14:backgroundMark x1="68301" y1="47613" x2="73611" y2="57222"/>
                        <a14:backgroundMark x1="61944" y1="36111" x2="67518" y2="46197"/>
                        <a14:backgroundMark x1="65833" y1="37778" x2="61944" y2="37222"/>
                        <a14:backgroundMark x1="61389" y1="39444" x2="65000" y2="39444"/>
                        <a14:backgroundMark x1="64444" y1="39167" x2="60000" y2="35833"/>
                        <a14:backgroundMark x1="60556" y1="38611" x2="59722" y2="37500"/>
                        <a14:backgroundMark x1="60556" y1="38889" x2="58056" y2="35000"/>
                        <a14:backgroundMark x1="59444" y1="37778" x2="56667" y2="34444"/>
                        <a14:backgroundMark x1="58056" y1="38611" x2="54722" y2="29444"/>
                        <a14:backgroundMark x1="55833" y1="34444" x2="58056" y2="41389"/>
                        <a14:backgroundMark x1="53889" y1="33611" x2="33056" y2="32778"/>
                        <a14:backgroundMark x1="31944" y1="37778" x2="46389" y2="34167"/>
                        <a14:backgroundMark x1="46389" y1="34167" x2="46667" y2="33333"/>
                        <a14:backgroundMark x1="31667" y1="38889" x2="44167" y2="36667"/>
                        <a14:backgroundMark x1="42778" y1="37500" x2="28611" y2="41667"/>
                        <a14:backgroundMark x1="28611" y1="41667" x2="24167" y2="54722"/>
                        <a14:backgroundMark x1="24167" y1="54722" x2="25000" y2="60000"/>
                        <a14:backgroundMark x1="25278" y1="59167" x2="31667" y2="40000"/>
                        <a14:backgroundMark x1="41667" y1="45000" x2="41667" y2="45000"/>
                        <a14:backgroundMark x1="39722" y1="48333" x2="39722" y2="48333"/>
                        <a14:backgroundMark x1="42500" y1="46111" x2="42500" y2="46111"/>
                        <a14:backgroundMark x1="40556" y1="49722" x2="40556" y2="49722"/>
                        <a14:backgroundMark x1="38056" y1="52222" x2="38056" y2="52222"/>
                        <a14:backgroundMark x1="40000" y1="46111" x2="40000" y2="46111"/>
                        <a14:backgroundMark x1="36667" y1="54167" x2="36667" y2="54167"/>
                        <a14:backgroundMark x1="37222" y1="55556" x2="37222" y2="55556"/>
                        <a14:backgroundMark x1="31111" y1="61111" x2="34444" y2="65000"/>
                        <a14:backgroundMark x1="41667" y1="61389" x2="43333" y2="60000"/>
                        <a14:backgroundMark x1="59444" y1="45278" x2="58889" y2="45278"/>
                        <a14:backgroundMark x1="60000" y1="47500" x2="60433" y2="47933"/>
                        <a14:backgroundMark x1="62222" y1="52222" x2="62500" y2="52500"/>
                        <a14:backgroundMark x1="63611" y1="53333" x2="63889" y2="53611"/>
                        <a14:backgroundMark x1="63889" y1="55833" x2="63889" y2="56389"/>
                        <a14:backgroundMark x1="41389" y1="47222" x2="41389" y2="47222"/>
                        <a14:backgroundMark x1="36111" y1="56667" x2="36111" y2="56667"/>
                        <a14:backgroundMark x1="35278" y1="57500" x2="35000" y2="57778"/>
                        <a14:backgroundMark x1="38889" y1="51389" x2="39444" y2="50833"/>
                        <a14:backgroundMark x1="60556" y1="49444" x2="60556" y2="49444"/>
                        <a14:backgroundMark x1="65000" y1="57222" x2="65000" y2="57222"/>
                        <a14:backgroundMark x1="65833" y1="58056" x2="65833" y2="58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2787" y="3772595"/>
            <a:ext cx="1397228" cy="1397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>
            <a:extLst>
              <a:ext uri="{FF2B5EF4-FFF2-40B4-BE49-F238E27FC236}">
                <a16:creationId xmlns:a16="http://schemas.microsoft.com/office/drawing/2014/main" id="{557C0582-5AF6-47FA-BDE8-77804E73B2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>
                        <a14:foregroundMark x1="53398" y1="44375" x2="48058" y2="69688"/>
                        <a14:foregroundMark x1="48786" y1="46563" x2="39078" y2="59375"/>
                        <a14:foregroundMark x1="39078" y1="59375" x2="47573" y2="66875"/>
                        <a14:foregroundMark x1="52427" y1="48750" x2="52427" y2="48750"/>
                        <a14:foregroundMark x1="43932" y1="38438" x2="43932" y2="38438"/>
                        <a14:foregroundMark x1="43932" y1="35313" x2="43932" y2="35313"/>
                        <a14:foregroundMark x1="60680" y1="33438" x2="60680" y2="33438"/>
                        <a14:foregroundMark x1="50485" y1="26563" x2="50485" y2="26563"/>
                        <a14:foregroundMark x1="64563" y1="42188" x2="64563" y2="42188"/>
                        <a14:foregroundMark x1="33981" y1="52500" x2="33981" y2="52500"/>
                        <a14:foregroundMark x1="44175" y1="26563" x2="44175" y2="26563"/>
                        <a14:foregroundMark x1="43689" y1="25625" x2="43689" y2="25625"/>
                        <a14:foregroundMark x1="43204" y1="24063" x2="43204" y2="24063"/>
                        <a14:foregroundMark x1="42718" y1="22500" x2="42718" y2="22500"/>
                        <a14:foregroundMark x1="50243" y1="23125" x2="50243" y2="23125"/>
                        <a14:foregroundMark x1="50000" y1="22188" x2="50000" y2="22188"/>
                        <a14:foregroundMark x1="49757" y1="20625" x2="49757" y2="20625"/>
                        <a14:foregroundMark x1="49757" y1="19375" x2="49757" y2="19375"/>
                        <a14:foregroundMark x1="49757" y1="18438" x2="49757" y2="18438"/>
                        <a14:foregroundMark x1="53398" y1="49063" x2="53883" y2="60938"/>
                        <a14:foregroundMark x1="66019" y1="37813" x2="67233" y2="36875"/>
                        <a14:foregroundMark x1="68447" y1="36563" x2="68447" y2="36563"/>
                        <a14:foregroundMark x1="69417" y1="36563" x2="69417" y2="36563"/>
                        <a14:foregroundMark x1="70388" y1="35625" x2="70388" y2="35625"/>
                        <a14:foregroundMark x1="65049" y1="28750" x2="65049" y2="28750"/>
                        <a14:foregroundMark x1="55583" y1="57188" x2="57524" y2="65938"/>
                        <a14:foregroundMark x1="66748" y1="26875" x2="66748" y2="26875"/>
                        <a14:foregroundMark x1="67961" y1="25938" x2="67961" y2="25938"/>
                        <a14:foregroundMark x1="68689" y1="25625" x2="68689" y2="25625"/>
                        <a14:foregroundMark x1="68689" y1="25000" x2="68689" y2="25000"/>
                        <a14:foregroundMark x1="68932" y1="25000" x2="68932" y2="25000"/>
                        <a14:foregroundMark x1="49272" y1="17500" x2="49272" y2="17500"/>
                        <a14:backgroundMark x1="19903" y1="17188" x2="20388" y2="33125"/>
                        <a14:backgroundMark x1="20388" y1="33125" x2="26456" y2="30312"/>
                        <a14:backgroundMark x1="27913" y1="29688" x2="37136" y2="16563"/>
                        <a14:backgroundMark x1="37136" y1="16563" x2="15777" y2="37813"/>
                        <a14:backgroundMark x1="15777" y1="37813" x2="20146" y2="54063"/>
                        <a14:backgroundMark x1="20146" y1="54063" x2="26942" y2="39063"/>
                        <a14:backgroundMark x1="26942" y1="39063" x2="26699" y2="22188"/>
                        <a14:backgroundMark x1="49637" y1="13750" x2="50485" y2="13438"/>
                        <a14:backgroundMark x1="48786" y1="14063" x2="49637" y2="13750"/>
                        <a14:backgroundMark x1="45388" y1="15313" x2="44658" y2="15581"/>
                        <a14:backgroundMark x1="26699" y1="22188" x2="45388" y2="15313"/>
                        <a14:backgroundMark x1="50485" y1="13438" x2="63592" y2="14688"/>
                        <a14:backgroundMark x1="70745" y1="26833" x2="80340" y2="43125"/>
                        <a14:backgroundMark x1="69666" y1="25000" x2="69850" y2="25313"/>
                        <a14:backgroundMark x1="69482" y1="24688" x2="69666" y2="25000"/>
                        <a14:backgroundMark x1="69114" y1="24063" x2="69298" y2="24375"/>
                        <a14:backgroundMark x1="63592" y1="14688" x2="69114" y2="24063"/>
                        <a14:backgroundMark x1="80340" y1="43125" x2="80583" y2="59688"/>
                        <a14:backgroundMark x1="80583" y1="59688" x2="62621" y2="86563"/>
                        <a14:backgroundMark x1="62621" y1="86563" x2="50243" y2="89688"/>
                        <a14:backgroundMark x1="50243" y1="89688" x2="27427" y2="72500"/>
                        <a14:backgroundMark x1="27427" y1="72500" x2="9709" y2="83438"/>
                        <a14:backgroundMark x1="19660" y1="49063" x2="23058" y2="80938"/>
                        <a14:backgroundMark x1="23058" y1="80938" x2="23301" y2="81563"/>
                        <a14:backgroundMark x1="72049" y1="25938" x2="73544" y2="28750"/>
                        <a14:backgroundMark x1="71882" y1="25625" x2="72049" y2="25938"/>
                        <a14:backgroundMark x1="71550" y1="25000" x2="71882" y2="25625"/>
                        <a14:backgroundMark x1="71384" y1="24688" x2="71550" y2="25000"/>
                        <a14:backgroundMark x1="71218" y1="24375" x2="71384" y2="24688"/>
                        <a14:backgroundMark x1="71052" y1="24063" x2="71218" y2="24375"/>
                        <a14:backgroundMark x1="70388" y1="22813" x2="71052" y2="24063"/>
                        <a14:backgroundMark x1="70874" y1="30000" x2="63835" y2="35000"/>
                        <a14:backgroundMark x1="61650" y1="37813" x2="65291" y2="35313"/>
                        <a14:backgroundMark x1="75971" y1="39063" x2="70874" y2="48125"/>
                        <a14:backgroundMark x1="69903" y1="45000" x2="75000" y2="60000"/>
                        <a14:backgroundMark x1="75000" y1="60000" x2="75971" y2="60938"/>
                        <a14:backgroundMark x1="68689" y1="46563" x2="67476" y2="56250"/>
                        <a14:backgroundMark x1="58738" y1="48125" x2="58738" y2="48125"/>
                        <a14:backgroundMark x1="59223" y1="47813" x2="60680" y2="48438"/>
                        <a14:backgroundMark x1="62379" y1="55000" x2="63592" y2="57188"/>
                        <a14:backgroundMark x1="65049" y1="60313" x2="72573" y2="75000"/>
                        <a14:backgroundMark x1="72573" y1="75000" x2="73058" y2="75313"/>
                        <a14:backgroundMark x1="60680" y1="53750" x2="62621" y2="55313"/>
                        <a14:backgroundMark x1="60056" y1="65030" x2="59951" y2="66250"/>
                        <a14:backgroundMark x1="26456" y1="62187" x2="26699" y2="51563"/>
                        <a14:backgroundMark x1="34709" y1="56875" x2="34223" y2="61875"/>
                        <a14:backgroundMark x1="35437" y1="54688" x2="36165" y2="52500"/>
                        <a14:backgroundMark x1="36408" y1="50000" x2="36650" y2="50938"/>
                        <a14:backgroundMark x1="40291" y1="45000" x2="35437" y2="45625"/>
                        <a14:backgroundMark x1="38350" y1="50000" x2="38350" y2="50000"/>
                        <a14:backgroundMark x1="42718" y1="45625" x2="42718" y2="45625"/>
                        <a14:backgroundMark x1="38592" y1="37500" x2="26942" y2="37500"/>
                        <a14:backgroundMark x1="43204" y1="40313" x2="43204" y2="40313"/>
                        <a14:backgroundMark x1="44417" y1="40938" x2="45146" y2="41563"/>
                        <a14:backgroundMark x1="45631" y1="41875" x2="45631" y2="41875"/>
                        <a14:backgroundMark x1="44623" y1="22500" x2="43447" y2="17500"/>
                        <a14:backgroundMark x1="44991" y1="24063" x2="44623" y2="22500"/>
                        <a14:backgroundMark x1="45359" y1="25625" x2="44991" y2="24063"/>
                        <a14:backgroundMark x1="45580" y1="26563" x2="45359" y2="25625"/>
                        <a14:backgroundMark x1="45874" y1="27813" x2="45580" y2="26563"/>
                        <a14:backgroundMark x1="48301" y1="26563" x2="48058" y2="32500"/>
                        <a14:backgroundMark x1="57767" y1="18438" x2="57039" y2="12500"/>
                        <a14:backgroundMark x1="57282" y1="17500" x2="54612" y2="29688"/>
                        <a14:backgroundMark x1="68932" y1="23125" x2="69660" y2="22500"/>
                        <a14:backgroundMark x1="70085" y1="25938" x2="70146" y2="26250"/>
                        <a14:backgroundMark x1="70024" y1="25625" x2="70085" y2="25938"/>
                        <a14:backgroundMark x1="69903" y1="25000" x2="70024" y2="25625"/>
                        <a14:backgroundMark x1="69417" y1="22500" x2="69903" y2="25000"/>
                        <a14:backgroundMark x1="46845" y1="11875" x2="50728" y2="14688"/>
                        <a14:backgroundMark x1="58252" y1="47500" x2="58252" y2="47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2427" y="707218"/>
            <a:ext cx="1210872" cy="940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E4F2175D-C08D-4DEF-B7FC-FAD371AFF4C3}"/>
              </a:ext>
            </a:extLst>
          </p:cNvPr>
          <p:cNvSpPr txBox="1"/>
          <p:nvPr/>
        </p:nvSpPr>
        <p:spPr>
          <a:xfrm>
            <a:off x="381000" y="1933277"/>
            <a:ext cx="33917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Триплоидная</a:t>
            </a:r>
            <a:b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осина</a:t>
            </a:r>
          </a:p>
        </p:txBody>
      </p:sp>
      <p:sp>
        <p:nvSpPr>
          <p:cNvPr id="14" name="Прямоугольник: скругленные углы 13">
            <a:extLst>
              <a:ext uri="{FF2B5EF4-FFF2-40B4-BE49-F238E27FC236}">
                <a16:creationId xmlns:a16="http://schemas.microsoft.com/office/drawing/2014/main" id="{6AD12044-B598-4E94-B8B2-40132DC66F4C}"/>
              </a:ext>
            </a:extLst>
          </p:cNvPr>
          <p:cNvSpPr/>
          <p:nvPr/>
        </p:nvSpPr>
        <p:spPr>
          <a:xfrm rot="2424333">
            <a:off x="6367721" y="6616465"/>
            <a:ext cx="616517" cy="616517"/>
          </a:xfrm>
          <a:prstGeom prst="roundRect">
            <a:avLst>
              <a:gd name="adj" fmla="val 11934"/>
            </a:avLst>
          </a:prstGeom>
          <a:solidFill>
            <a:srgbClr val="308C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!!Ромб2">
            <a:extLst>
              <a:ext uri="{FF2B5EF4-FFF2-40B4-BE49-F238E27FC236}">
                <a16:creationId xmlns:a16="http://schemas.microsoft.com/office/drawing/2014/main" id="{E64C85E1-4B49-4EEF-9FA3-12B1F72113F9}"/>
              </a:ext>
            </a:extLst>
          </p:cNvPr>
          <p:cNvSpPr/>
          <p:nvPr/>
        </p:nvSpPr>
        <p:spPr>
          <a:xfrm rot="2394811">
            <a:off x="6037417" y="6562969"/>
            <a:ext cx="1277126" cy="1277126"/>
          </a:xfrm>
          <a:prstGeom prst="roundRect">
            <a:avLst>
              <a:gd name="adj" fmla="val 6693"/>
            </a:avLst>
          </a:prstGeom>
          <a:noFill/>
          <a:ln w="38100">
            <a:solidFill>
              <a:srgbClr val="33852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783222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6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Picture background">
            <a:extLst>
              <a:ext uri="{FF2B5EF4-FFF2-40B4-BE49-F238E27FC236}">
                <a16:creationId xmlns:a16="http://schemas.microsoft.com/office/drawing/2014/main" id="{FF5DD136-59C8-4766-A7C1-779AF58F079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3"/>
          <a:stretch/>
        </p:blipFill>
        <p:spPr bwMode="auto">
          <a:xfrm>
            <a:off x="5638800" y="559577"/>
            <a:ext cx="5781675" cy="5738845"/>
          </a:xfrm>
          <a:custGeom>
            <a:avLst/>
            <a:gdLst>
              <a:gd name="connsiteX0" fmla="*/ 240392 w 5910040"/>
              <a:gd name="connsiteY0" fmla="*/ 0 h 5934697"/>
              <a:gd name="connsiteX1" fmla="*/ 5669649 w 5910040"/>
              <a:gd name="connsiteY1" fmla="*/ 0 h 5934697"/>
              <a:gd name="connsiteX2" fmla="*/ 5723749 w 5910040"/>
              <a:gd name="connsiteY2" fmla="*/ 16794 h 5934697"/>
              <a:gd name="connsiteX3" fmla="*/ 5910040 w 5910040"/>
              <a:gd name="connsiteY3" fmla="*/ 297841 h 5934697"/>
              <a:gd name="connsiteX4" fmla="*/ 5910040 w 5910040"/>
              <a:gd name="connsiteY4" fmla="*/ 5629680 h 5934697"/>
              <a:gd name="connsiteX5" fmla="*/ 5605023 w 5910040"/>
              <a:gd name="connsiteY5" fmla="*/ 5934697 h 5934697"/>
              <a:gd name="connsiteX6" fmla="*/ 305017 w 5910040"/>
              <a:gd name="connsiteY6" fmla="*/ 5934697 h 5934697"/>
              <a:gd name="connsiteX7" fmla="*/ 0 w 5910040"/>
              <a:gd name="connsiteY7" fmla="*/ 5629680 h 5934697"/>
              <a:gd name="connsiteX8" fmla="*/ 0 w 5910040"/>
              <a:gd name="connsiteY8" fmla="*/ 297841 h 5934697"/>
              <a:gd name="connsiteX9" fmla="*/ 186291 w 5910040"/>
              <a:gd name="connsiteY9" fmla="*/ 16794 h 5934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910040" h="5934697">
                <a:moveTo>
                  <a:pt x="240392" y="0"/>
                </a:moveTo>
                <a:lnTo>
                  <a:pt x="5669649" y="0"/>
                </a:lnTo>
                <a:lnTo>
                  <a:pt x="5723749" y="16794"/>
                </a:lnTo>
                <a:cubicBezTo>
                  <a:pt x="5833224" y="63098"/>
                  <a:pt x="5910040" y="171499"/>
                  <a:pt x="5910040" y="297841"/>
                </a:cubicBezTo>
                <a:lnTo>
                  <a:pt x="5910040" y="5629680"/>
                </a:lnTo>
                <a:cubicBezTo>
                  <a:pt x="5910040" y="5798136"/>
                  <a:pt x="5773479" y="5934697"/>
                  <a:pt x="5605023" y="5934697"/>
                </a:cubicBezTo>
                <a:lnTo>
                  <a:pt x="305017" y="5934697"/>
                </a:lnTo>
                <a:cubicBezTo>
                  <a:pt x="136561" y="5934697"/>
                  <a:pt x="0" y="5798136"/>
                  <a:pt x="0" y="5629680"/>
                </a:cubicBezTo>
                <a:lnTo>
                  <a:pt x="0" y="297841"/>
                </a:lnTo>
                <a:cubicBezTo>
                  <a:pt x="0" y="171499"/>
                  <a:pt x="76816" y="63098"/>
                  <a:pt x="186291" y="16794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4F2175D-C08D-4DEF-B7FC-FAD371AFF4C3}"/>
              </a:ext>
            </a:extLst>
          </p:cNvPr>
          <p:cNvSpPr txBox="1"/>
          <p:nvPr/>
        </p:nvSpPr>
        <p:spPr>
          <a:xfrm>
            <a:off x="389337" y="1982768"/>
            <a:ext cx="353377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Montserrat Medium" panose="00000600000000000000" pitchFamily="2" charset="-52"/>
              </a:rPr>
              <a:t>Цель исследования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EC5D28F-9451-4E67-BB10-0F569223A08B}"/>
              </a:ext>
            </a:extLst>
          </p:cNvPr>
          <p:cNvSpPr txBox="1"/>
          <p:nvPr/>
        </p:nvSpPr>
        <p:spPr>
          <a:xfrm>
            <a:off x="381000" y="3125626"/>
            <a:ext cx="344374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оценка биометрических параметров клонов </a:t>
            </a:r>
            <a:r>
              <a:rPr lang="ru-RU" dirty="0" err="1"/>
              <a:t>триплоидной</a:t>
            </a:r>
            <a:r>
              <a:rPr lang="ru-RU" dirty="0"/>
              <a:t> осины, а также их фитопатологического состояния в условиях Ленинградской области.</a:t>
            </a:r>
            <a:endParaRPr lang="ru-RU" sz="2000" dirty="0">
              <a:solidFill>
                <a:schemeClr val="tx1">
                  <a:lumMod val="65000"/>
                  <a:lumOff val="35000"/>
                </a:schemeClr>
              </a:solidFill>
              <a:latin typeface="Montserrat" panose="00000500000000000000"/>
            </a:endParaRPr>
          </a:p>
        </p:txBody>
      </p:sp>
      <p:sp>
        <p:nvSpPr>
          <p:cNvPr id="20" name="Стрелка: шеврон 19">
            <a:extLst>
              <a:ext uri="{FF2B5EF4-FFF2-40B4-BE49-F238E27FC236}">
                <a16:creationId xmlns:a16="http://schemas.microsoft.com/office/drawing/2014/main" id="{0075C30B-1792-4682-9EED-3FAFCC0AF7D1}"/>
              </a:ext>
            </a:extLst>
          </p:cNvPr>
          <p:cNvSpPr/>
          <p:nvPr/>
        </p:nvSpPr>
        <p:spPr>
          <a:xfrm>
            <a:off x="4565535" y="2781300"/>
            <a:ext cx="779219" cy="647700"/>
          </a:xfrm>
          <a:prstGeom prst="chevron">
            <a:avLst/>
          </a:prstGeom>
          <a:solidFill>
            <a:srgbClr val="308C30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22" name="Прямая соединительная линия 21">
            <a:extLst>
              <a:ext uri="{FF2B5EF4-FFF2-40B4-BE49-F238E27FC236}">
                <a16:creationId xmlns:a16="http://schemas.microsoft.com/office/drawing/2014/main" id="{9A25A4EE-743C-4513-AAD6-7B3316CD34F3}"/>
              </a:ext>
            </a:extLst>
          </p:cNvPr>
          <p:cNvCxnSpPr>
            <a:cxnSpLocks/>
          </p:cNvCxnSpPr>
          <p:nvPr/>
        </p:nvCxnSpPr>
        <p:spPr>
          <a:xfrm>
            <a:off x="0" y="2936875"/>
            <a:ext cx="1859755" cy="0"/>
          </a:xfrm>
          <a:prstGeom prst="line">
            <a:avLst/>
          </a:prstGeom>
          <a:ln w="12700">
            <a:solidFill>
              <a:srgbClr val="308C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Прямоугольник: скругленные углы 22">
            <a:extLst>
              <a:ext uri="{FF2B5EF4-FFF2-40B4-BE49-F238E27FC236}">
                <a16:creationId xmlns:a16="http://schemas.microsoft.com/office/drawing/2014/main" id="{E8EB25E3-EA39-496D-ADBC-9521FC4D691A}"/>
              </a:ext>
            </a:extLst>
          </p:cNvPr>
          <p:cNvSpPr/>
          <p:nvPr/>
        </p:nvSpPr>
        <p:spPr>
          <a:xfrm rot="2700000">
            <a:off x="10782010" y="-78888"/>
            <a:ext cx="1276930" cy="1276930"/>
          </a:xfrm>
          <a:prstGeom prst="roundRect">
            <a:avLst>
              <a:gd name="adj" fmla="val 11934"/>
            </a:avLst>
          </a:prstGeom>
          <a:noFill/>
          <a:ln w="38100">
            <a:solidFill>
              <a:srgbClr val="308C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!!Ромб2">
            <a:extLst>
              <a:ext uri="{FF2B5EF4-FFF2-40B4-BE49-F238E27FC236}">
                <a16:creationId xmlns:a16="http://schemas.microsoft.com/office/drawing/2014/main" id="{7D2FC03C-BA7C-41F5-B2EF-062F6ED119FB}"/>
              </a:ext>
            </a:extLst>
          </p:cNvPr>
          <p:cNvSpPr/>
          <p:nvPr/>
        </p:nvSpPr>
        <p:spPr>
          <a:xfrm rot="2700000">
            <a:off x="5262128" y="5921750"/>
            <a:ext cx="753342" cy="753342"/>
          </a:xfrm>
          <a:prstGeom prst="roundRect">
            <a:avLst>
              <a:gd name="adj" fmla="val 6693"/>
            </a:avLst>
          </a:prstGeom>
          <a:noFill/>
          <a:ln w="38100">
            <a:solidFill>
              <a:srgbClr val="308C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99171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6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136E5DB-0183-424F-97C2-47C21815EEBC}"/>
              </a:ext>
            </a:extLst>
          </p:cNvPr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219825" y="18080"/>
            <a:ext cx="4381500" cy="6019934"/>
          </a:xfrm>
          <a:custGeom>
            <a:avLst/>
            <a:gdLst>
              <a:gd name="connsiteX0" fmla="*/ 2614108 w 5211372"/>
              <a:gd name="connsiteY0" fmla="*/ 0 h 5211372"/>
              <a:gd name="connsiteX1" fmla="*/ 2718912 w 5211372"/>
              <a:gd name="connsiteY1" fmla="*/ 43411 h 5211372"/>
              <a:gd name="connsiteX2" fmla="*/ 5167961 w 5211372"/>
              <a:gd name="connsiteY2" fmla="*/ 2492460 h 5211372"/>
              <a:gd name="connsiteX3" fmla="*/ 5167961 w 5211372"/>
              <a:gd name="connsiteY3" fmla="*/ 2702069 h 5211372"/>
              <a:gd name="connsiteX4" fmla="*/ 2702069 w 5211372"/>
              <a:gd name="connsiteY4" fmla="*/ 5167961 h 5211372"/>
              <a:gd name="connsiteX5" fmla="*/ 2492460 w 5211372"/>
              <a:gd name="connsiteY5" fmla="*/ 5167961 h 5211372"/>
              <a:gd name="connsiteX6" fmla="*/ 43411 w 5211372"/>
              <a:gd name="connsiteY6" fmla="*/ 2718912 h 5211372"/>
              <a:gd name="connsiteX7" fmla="*/ 43411 w 5211372"/>
              <a:gd name="connsiteY7" fmla="*/ 2509303 h 5211372"/>
              <a:gd name="connsiteX8" fmla="*/ 2509303 w 5211372"/>
              <a:gd name="connsiteY8" fmla="*/ 43411 h 5211372"/>
              <a:gd name="connsiteX9" fmla="*/ 2614108 w 5211372"/>
              <a:gd name="connsiteY9" fmla="*/ 0 h 5211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211372" h="5211372">
                <a:moveTo>
                  <a:pt x="2614108" y="0"/>
                </a:moveTo>
                <a:cubicBezTo>
                  <a:pt x="2652040" y="0"/>
                  <a:pt x="2689972" y="14470"/>
                  <a:pt x="2718912" y="43411"/>
                </a:cubicBezTo>
                <a:lnTo>
                  <a:pt x="5167961" y="2492460"/>
                </a:lnTo>
                <a:cubicBezTo>
                  <a:pt x="5225843" y="2550342"/>
                  <a:pt x="5225843" y="2644187"/>
                  <a:pt x="5167961" y="2702069"/>
                </a:cubicBezTo>
                <a:lnTo>
                  <a:pt x="2702069" y="5167961"/>
                </a:lnTo>
                <a:cubicBezTo>
                  <a:pt x="2644187" y="5225843"/>
                  <a:pt x="2550341" y="5225843"/>
                  <a:pt x="2492460" y="5167961"/>
                </a:cubicBezTo>
                <a:lnTo>
                  <a:pt x="43411" y="2718912"/>
                </a:lnTo>
                <a:cubicBezTo>
                  <a:pt x="-14470" y="2661031"/>
                  <a:pt x="-14470" y="2567185"/>
                  <a:pt x="43411" y="2509303"/>
                </a:cubicBezTo>
                <a:lnTo>
                  <a:pt x="2509303" y="43411"/>
                </a:lnTo>
                <a:cubicBezTo>
                  <a:pt x="2538244" y="14470"/>
                  <a:pt x="2576176" y="0"/>
                  <a:pt x="2614108" y="0"/>
                </a:cubicBezTo>
                <a:close/>
              </a:path>
            </a:pathLst>
          </a:custGeom>
          <a:ln w="19050">
            <a:solidFill>
              <a:srgbClr val="33852F"/>
            </a:solidFill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4F2175D-C08D-4DEF-B7FC-FAD371AFF4C3}"/>
              </a:ext>
            </a:extLst>
          </p:cNvPr>
          <p:cNvSpPr txBox="1"/>
          <p:nvPr/>
        </p:nvSpPr>
        <p:spPr>
          <a:xfrm>
            <a:off x="380999" y="2095629"/>
            <a:ext cx="35915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latin typeface="Montserrat Medium" panose="00000600000000000000" pitchFamily="2" charset="-52"/>
              </a:rPr>
              <a:t>Объект исследования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C59496F-E47F-47F7-A824-F05B863DEC86}"/>
              </a:ext>
            </a:extLst>
          </p:cNvPr>
          <p:cNvSpPr txBox="1"/>
          <p:nvPr/>
        </p:nvSpPr>
        <p:spPr>
          <a:xfrm>
            <a:off x="354979" y="2854922"/>
            <a:ext cx="393922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</a:rPr>
              <a:t>лесная плантация клонов </a:t>
            </a:r>
            <a:r>
              <a:rPr lang="ru-RU" sz="20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триплоидной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</a:rPr>
              <a:t> осины, заложенная в 2004 году в 49 квартале </a:t>
            </a:r>
            <a:r>
              <a:rPr lang="ru-RU" sz="20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Дружносельского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</a:rPr>
              <a:t> лесничества (Ленинградская область).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Культуры закладывались по схеме 3,5 × 1,5 м и размножены методом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vitro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от элитных клонов осины Костромской области.</a:t>
            </a:r>
          </a:p>
        </p:txBody>
      </p:sp>
      <p:sp>
        <p:nvSpPr>
          <p:cNvPr id="14" name="Прямоугольник: скругленные углы 13">
            <a:extLst>
              <a:ext uri="{FF2B5EF4-FFF2-40B4-BE49-F238E27FC236}">
                <a16:creationId xmlns:a16="http://schemas.microsoft.com/office/drawing/2014/main" id="{6AD12044-B598-4E94-B8B2-40132DC66F4C}"/>
              </a:ext>
            </a:extLst>
          </p:cNvPr>
          <p:cNvSpPr/>
          <p:nvPr/>
        </p:nvSpPr>
        <p:spPr>
          <a:xfrm rot="2817741">
            <a:off x="8285459" y="-290178"/>
            <a:ext cx="616517" cy="616517"/>
          </a:xfrm>
          <a:prstGeom prst="roundRect">
            <a:avLst>
              <a:gd name="adj" fmla="val 11934"/>
            </a:avLst>
          </a:prstGeom>
          <a:solidFill>
            <a:srgbClr val="308C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!!Ромб2">
            <a:extLst>
              <a:ext uri="{FF2B5EF4-FFF2-40B4-BE49-F238E27FC236}">
                <a16:creationId xmlns:a16="http://schemas.microsoft.com/office/drawing/2014/main" id="{E64C85E1-4B49-4EEF-9FA3-12B1F72113F9}"/>
              </a:ext>
            </a:extLst>
          </p:cNvPr>
          <p:cNvSpPr/>
          <p:nvPr/>
        </p:nvSpPr>
        <p:spPr>
          <a:xfrm rot="2426870">
            <a:off x="8277068" y="5923419"/>
            <a:ext cx="406459" cy="396431"/>
          </a:xfrm>
          <a:prstGeom prst="roundRect">
            <a:avLst>
              <a:gd name="adj" fmla="val 6693"/>
            </a:avLst>
          </a:prstGeom>
          <a:noFill/>
          <a:ln w="38100">
            <a:solidFill>
              <a:srgbClr val="308C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: шеврон 19">
            <a:extLst>
              <a:ext uri="{FF2B5EF4-FFF2-40B4-BE49-F238E27FC236}">
                <a16:creationId xmlns:a16="http://schemas.microsoft.com/office/drawing/2014/main" id="{0075C30B-1792-4682-9EED-3FAFCC0AF7D1}"/>
              </a:ext>
            </a:extLst>
          </p:cNvPr>
          <p:cNvSpPr/>
          <p:nvPr/>
        </p:nvSpPr>
        <p:spPr>
          <a:xfrm>
            <a:off x="4867407" y="2704197"/>
            <a:ext cx="779219" cy="647700"/>
          </a:xfrm>
          <a:prstGeom prst="chevron">
            <a:avLst/>
          </a:prstGeom>
          <a:solidFill>
            <a:srgbClr val="308C30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22" name="Прямая соединительная линия 21">
            <a:extLst>
              <a:ext uri="{FF2B5EF4-FFF2-40B4-BE49-F238E27FC236}">
                <a16:creationId xmlns:a16="http://schemas.microsoft.com/office/drawing/2014/main" id="{9A25A4EE-743C-4513-AAD6-7B3316CD34F3}"/>
              </a:ext>
            </a:extLst>
          </p:cNvPr>
          <p:cNvCxnSpPr>
            <a:cxnSpLocks/>
          </p:cNvCxnSpPr>
          <p:nvPr/>
        </p:nvCxnSpPr>
        <p:spPr>
          <a:xfrm>
            <a:off x="0" y="2842628"/>
            <a:ext cx="1859755" cy="0"/>
          </a:xfrm>
          <a:prstGeom prst="line">
            <a:avLst/>
          </a:prstGeom>
          <a:ln w="12700">
            <a:solidFill>
              <a:srgbClr val="308C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!!фигура1">
            <a:extLst>
              <a:ext uri="{FF2B5EF4-FFF2-40B4-BE49-F238E27FC236}">
                <a16:creationId xmlns:a16="http://schemas.microsoft.com/office/drawing/2014/main" id="{823C6595-7A4E-4D51-BE78-87B87121B16B}"/>
              </a:ext>
            </a:extLst>
          </p:cNvPr>
          <p:cNvSpPr/>
          <p:nvPr/>
        </p:nvSpPr>
        <p:spPr>
          <a:xfrm rot="2375844">
            <a:off x="8251405" y="5749832"/>
            <a:ext cx="457787" cy="457787"/>
          </a:xfrm>
          <a:prstGeom prst="roundRect">
            <a:avLst>
              <a:gd name="adj" fmla="val 6693"/>
            </a:avLst>
          </a:prstGeom>
          <a:solidFill>
            <a:srgbClr val="308C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: скругленные углы 27">
            <a:extLst>
              <a:ext uri="{FF2B5EF4-FFF2-40B4-BE49-F238E27FC236}">
                <a16:creationId xmlns:a16="http://schemas.microsoft.com/office/drawing/2014/main" id="{06386395-A154-473B-9B16-752FDDEE1F56}"/>
              </a:ext>
            </a:extLst>
          </p:cNvPr>
          <p:cNvSpPr/>
          <p:nvPr/>
        </p:nvSpPr>
        <p:spPr>
          <a:xfrm rot="2809588">
            <a:off x="8259615" y="-258897"/>
            <a:ext cx="668203" cy="679547"/>
          </a:xfrm>
          <a:prstGeom prst="roundRect">
            <a:avLst>
              <a:gd name="adj" fmla="val 11934"/>
            </a:avLst>
          </a:prstGeom>
          <a:noFill/>
          <a:ln w="38100">
            <a:solidFill>
              <a:srgbClr val="308C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441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6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BDC45ECB-E455-4B63-812C-8B6EE6EAC26F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501777" y="529724"/>
            <a:ext cx="5838891" cy="5103160"/>
          </a:xfrm>
          <a:custGeom>
            <a:avLst/>
            <a:gdLst>
              <a:gd name="connsiteX0" fmla="*/ 2614108 w 5211372"/>
              <a:gd name="connsiteY0" fmla="*/ 0 h 5211372"/>
              <a:gd name="connsiteX1" fmla="*/ 2718912 w 5211372"/>
              <a:gd name="connsiteY1" fmla="*/ 43411 h 5211372"/>
              <a:gd name="connsiteX2" fmla="*/ 5167961 w 5211372"/>
              <a:gd name="connsiteY2" fmla="*/ 2492460 h 5211372"/>
              <a:gd name="connsiteX3" fmla="*/ 5167961 w 5211372"/>
              <a:gd name="connsiteY3" fmla="*/ 2702069 h 5211372"/>
              <a:gd name="connsiteX4" fmla="*/ 2702069 w 5211372"/>
              <a:gd name="connsiteY4" fmla="*/ 5167961 h 5211372"/>
              <a:gd name="connsiteX5" fmla="*/ 2492460 w 5211372"/>
              <a:gd name="connsiteY5" fmla="*/ 5167961 h 5211372"/>
              <a:gd name="connsiteX6" fmla="*/ 43411 w 5211372"/>
              <a:gd name="connsiteY6" fmla="*/ 2718912 h 5211372"/>
              <a:gd name="connsiteX7" fmla="*/ 43411 w 5211372"/>
              <a:gd name="connsiteY7" fmla="*/ 2509303 h 5211372"/>
              <a:gd name="connsiteX8" fmla="*/ 2509303 w 5211372"/>
              <a:gd name="connsiteY8" fmla="*/ 43411 h 5211372"/>
              <a:gd name="connsiteX9" fmla="*/ 2614108 w 5211372"/>
              <a:gd name="connsiteY9" fmla="*/ 0 h 5211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211372" h="5211372">
                <a:moveTo>
                  <a:pt x="2614108" y="0"/>
                </a:moveTo>
                <a:cubicBezTo>
                  <a:pt x="2652040" y="0"/>
                  <a:pt x="2689972" y="14470"/>
                  <a:pt x="2718912" y="43411"/>
                </a:cubicBezTo>
                <a:lnTo>
                  <a:pt x="5167961" y="2492460"/>
                </a:lnTo>
                <a:cubicBezTo>
                  <a:pt x="5225843" y="2550342"/>
                  <a:pt x="5225843" y="2644187"/>
                  <a:pt x="5167961" y="2702069"/>
                </a:cubicBezTo>
                <a:lnTo>
                  <a:pt x="2702069" y="5167961"/>
                </a:lnTo>
                <a:cubicBezTo>
                  <a:pt x="2644187" y="5225843"/>
                  <a:pt x="2550341" y="5225843"/>
                  <a:pt x="2492460" y="5167961"/>
                </a:cubicBezTo>
                <a:lnTo>
                  <a:pt x="43411" y="2718912"/>
                </a:lnTo>
                <a:cubicBezTo>
                  <a:pt x="-14470" y="2661031"/>
                  <a:pt x="-14470" y="2567185"/>
                  <a:pt x="43411" y="2509303"/>
                </a:cubicBezTo>
                <a:lnTo>
                  <a:pt x="2509303" y="43411"/>
                </a:lnTo>
                <a:cubicBezTo>
                  <a:pt x="2538244" y="14470"/>
                  <a:pt x="2576176" y="0"/>
                  <a:pt x="2614108" y="0"/>
                </a:cubicBezTo>
                <a:close/>
              </a:path>
            </a:pathLst>
          </a:custGeom>
          <a:ln w="19050">
            <a:solidFill>
              <a:srgbClr val="33852F"/>
            </a:solidFill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4F2175D-C08D-4DEF-B7FC-FAD371AFF4C3}"/>
              </a:ext>
            </a:extLst>
          </p:cNvPr>
          <p:cNvSpPr txBox="1"/>
          <p:nvPr/>
        </p:nvSpPr>
        <p:spPr>
          <a:xfrm>
            <a:off x="380999" y="2095629"/>
            <a:ext cx="35915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latin typeface="Montserrat Medium" panose="00000600000000000000" pitchFamily="2" charset="-52"/>
              </a:rPr>
              <a:t>Объект исследования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C59496F-E47F-47F7-A824-F05B863DEC86}"/>
              </a:ext>
            </a:extLst>
          </p:cNvPr>
          <p:cNvSpPr txBox="1"/>
          <p:nvPr/>
        </p:nvSpPr>
        <p:spPr>
          <a:xfrm>
            <a:off x="354979" y="2854922"/>
            <a:ext cx="3939229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</a:rPr>
              <a:t>клоны, использованные при создании культур, представлены следующими линиями: </a:t>
            </a:r>
          </a:p>
          <a:p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</a:rPr>
              <a:t>f. 4 (клон 35), f. 6 (клон 36) – культура </a:t>
            </a:r>
            <a:r>
              <a:rPr lang="ru-RU" sz="20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микропобегов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</a:rPr>
              <a:t> получена методом индукции органогенеза в </a:t>
            </a:r>
            <a:r>
              <a:rPr lang="ru-RU" sz="20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каллусной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</a:rPr>
              <a:t> культуре; </a:t>
            </a:r>
          </a:p>
          <a:p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</a:rPr>
              <a:t>f. 11 (клон 35) – культура </a:t>
            </a:r>
            <a:r>
              <a:rPr lang="ru-RU" sz="20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микропобегов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</a:rPr>
              <a:t> получена методом индукции органогенеза на первичном </a:t>
            </a:r>
            <a:r>
              <a:rPr lang="ru-RU" sz="20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экспланте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: скругленные углы 13">
            <a:extLst>
              <a:ext uri="{FF2B5EF4-FFF2-40B4-BE49-F238E27FC236}">
                <a16:creationId xmlns:a16="http://schemas.microsoft.com/office/drawing/2014/main" id="{6AD12044-B598-4E94-B8B2-40132DC66F4C}"/>
              </a:ext>
            </a:extLst>
          </p:cNvPr>
          <p:cNvSpPr/>
          <p:nvPr/>
        </p:nvSpPr>
        <p:spPr>
          <a:xfrm rot="2817741">
            <a:off x="8285459" y="-290178"/>
            <a:ext cx="616517" cy="616517"/>
          </a:xfrm>
          <a:prstGeom prst="roundRect">
            <a:avLst>
              <a:gd name="adj" fmla="val 11934"/>
            </a:avLst>
          </a:prstGeom>
          <a:solidFill>
            <a:srgbClr val="308C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!!Ромб2">
            <a:extLst>
              <a:ext uri="{FF2B5EF4-FFF2-40B4-BE49-F238E27FC236}">
                <a16:creationId xmlns:a16="http://schemas.microsoft.com/office/drawing/2014/main" id="{E64C85E1-4B49-4EEF-9FA3-12B1F72113F9}"/>
              </a:ext>
            </a:extLst>
          </p:cNvPr>
          <p:cNvSpPr/>
          <p:nvPr/>
        </p:nvSpPr>
        <p:spPr>
          <a:xfrm rot="2426870">
            <a:off x="8277068" y="5923419"/>
            <a:ext cx="406459" cy="396431"/>
          </a:xfrm>
          <a:prstGeom prst="roundRect">
            <a:avLst>
              <a:gd name="adj" fmla="val 6693"/>
            </a:avLst>
          </a:prstGeom>
          <a:noFill/>
          <a:ln w="38100">
            <a:solidFill>
              <a:srgbClr val="308C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: шеврон 19">
            <a:extLst>
              <a:ext uri="{FF2B5EF4-FFF2-40B4-BE49-F238E27FC236}">
                <a16:creationId xmlns:a16="http://schemas.microsoft.com/office/drawing/2014/main" id="{0075C30B-1792-4682-9EED-3FAFCC0AF7D1}"/>
              </a:ext>
            </a:extLst>
          </p:cNvPr>
          <p:cNvSpPr/>
          <p:nvPr/>
        </p:nvSpPr>
        <p:spPr>
          <a:xfrm>
            <a:off x="4692315" y="2757454"/>
            <a:ext cx="779219" cy="647700"/>
          </a:xfrm>
          <a:prstGeom prst="chevron">
            <a:avLst/>
          </a:prstGeom>
          <a:solidFill>
            <a:srgbClr val="308C30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22" name="Прямая соединительная линия 21">
            <a:extLst>
              <a:ext uri="{FF2B5EF4-FFF2-40B4-BE49-F238E27FC236}">
                <a16:creationId xmlns:a16="http://schemas.microsoft.com/office/drawing/2014/main" id="{9A25A4EE-743C-4513-AAD6-7B3316CD34F3}"/>
              </a:ext>
            </a:extLst>
          </p:cNvPr>
          <p:cNvCxnSpPr>
            <a:cxnSpLocks/>
          </p:cNvCxnSpPr>
          <p:nvPr/>
        </p:nvCxnSpPr>
        <p:spPr>
          <a:xfrm>
            <a:off x="0" y="2842628"/>
            <a:ext cx="1859755" cy="0"/>
          </a:xfrm>
          <a:prstGeom prst="line">
            <a:avLst/>
          </a:prstGeom>
          <a:ln w="12700">
            <a:solidFill>
              <a:srgbClr val="308C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!!фигура1">
            <a:extLst>
              <a:ext uri="{FF2B5EF4-FFF2-40B4-BE49-F238E27FC236}">
                <a16:creationId xmlns:a16="http://schemas.microsoft.com/office/drawing/2014/main" id="{823C6595-7A4E-4D51-BE78-87B87121B16B}"/>
              </a:ext>
            </a:extLst>
          </p:cNvPr>
          <p:cNvSpPr/>
          <p:nvPr/>
        </p:nvSpPr>
        <p:spPr>
          <a:xfrm rot="2375844">
            <a:off x="8251405" y="5749832"/>
            <a:ext cx="457787" cy="457787"/>
          </a:xfrm>
          <a:prstGeom prst="roundRect">
            <a:avLst>
              <a:gd name="adj" fmla="val 6693"/>
            </a:avLst>
          </a:prstGeom>
          <a:solidFill>
            <a:srgbClr val="308C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: скругленные углы 27">
            <a:extLst>
              <a:ext uri="{FF2B5EF4-FFF2-40B4-BE49-F238E27FC236}">
                <a16:creationId xmlns:a16="http://schemas.microsoft.com/office/drawing/2014/main" id="{06386395-A154-473B-9B16-752FDDEE1F56}"/>
              </a:ext>
            </a:extLst>
          </p:cNvPr>
          <p:cNvSpPr/>
          <p:nvPr/>
        </p:nvSpPr>
        <p:spPr>
          <a:xfrm rot="2809588">
            <a:off x="8259615" y="-258897"/>
            <a:ext cx="668203" cy="679547"/>
          </a:xfrm>
          <a:prstGeom prst="roundRect">
            <a:avLst>
              <a:gd name="adj" fmla="val 11934"/>
            </a:avLst>
          </a:prstGeom>
          <a:noFill/>
          <a:ln w="38100">
            <a:solidFill>
              <a:srgbClr val="308C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24145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6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B2C7E39A-7656-493E-8E1C-5F59651BBF7D}"/>
              </a:ext>
            </a:extLst>
          </p:cNvPr>
          <p:cNvPicPr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749256" y="676714"/>
            <a:ext cx="4986220" cy="5144233"/>
          </a:xfrm>
          <a:prstGeom prst="rect">
            <a:avLst/>
          </a:prstGeom>
          <a:ln>
            <a:solidFill>
              <a:srgbClr val="33852F"/>
            </a:solidFill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4F2175D-C08D-4DEF-B7FC-FAD371AFF4C3}"/>
              </a:ext>
            </a:extLst>
          </p:cNvPr>
          <p:cNvSpPr txBox="1"/>
          <p:nvPr/>
        </p:nvSpPr>
        <p:spPr>
          <a:xfrm>
            <a:off x="380999" y="2095629"/>
            <a:ext cx="24368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latin typeface="Montserrat Medium" panose="00000600000000000000" pitchFamily="2" charset="-52"/>
              </a:rPr>
              <a:t>План посадки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C59496F-E47F-47F7-A824-F05B863DEC86}"/>
              </a:ext>
            </a:extLst>
          </p:cNvPr>
          <p:cNvSpPr txBox="1"/>
          <p:nvPr/>
        </p:nvSpPr>
        <p:spPr>
          <a:xfrm>
            <a:off x="354977" y="2854922"/>
            <a:ext cx="4337338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</a:rPr>
              <a:t>Первоначальный план посадки был утерян. В попытках восстановить план, все деревья были поделены на три группы по молекулярным </a:t>
            </a:r>
            <a:r>
              <a:rPr lang="ru-RU" sz="20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межмикросателитным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</a:rPr>
              <a:t> маркерам (ISSR).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результате анализа по молекулярным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межмикросателитным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маркерам (ISSR) первая группа – это линия f. 6, вторая группа – f. 11 и третья – f. 4.</a:t>
            </a:r>
          </a:p>
        </p:txBody>
      </p:sp>
      <p:sp>
        <p:nvSpPr>
          <p:cNvPr id="14" name="Прямоугольник: скругленные углы 13">
            <a:extLst>
              <a:ext uri="{FF2B5EF4-FFF2-40B4-BE49-F238E27FC236}">
                <a16:creationId xmlns:a16="http://schemas.microsoft.com/office/drawing/2014/main" id="{6AD12044-B598-4E94-B8B2-40132DC66F4C}"/>
              </a:ext>
            </a:extLst>
          </p:cNvPr>
          <p:cNvSpPr/>
          <p:nvPr/>
        </p:nvSpPr>
        <p:spPr>
          <a:xfrm rot="3245430">
            <a:off x="5551172" y="472045"/>
            <a:ext cx="383542" cy="409336"/>
          </a:xfrm>
          <a:prstGeom prst="roundRect">
            <a:avLst>
              <a:gd name="adj" fmla="val 13453"/>
            </a:avLst>
          </a:prstGeom>
          <a:solidFill>
            <a:srgbClr val="308C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!!Ромб2">
            <a:extLst>
              <a:ext uri="{FF2B5EF4-FFF2-40B4-BE49-F238E27FC236}">
                <a16:creationId xmlns:a16="http://schemas.microsoft.com/office/drawing/2014/main" id="{E64C85E1-4B49-4EEF-9FA3-12B1F72113F9}"/>
              </a:ext>
            </a:extLst>
          </p:cNvPr>
          <p:cNvSpPr/>
          <p:nvPr/>
        </p:nvSpPr>
        <p:spPr>
          <a:xfrm rot="2426870">
            <a:off x="10573601" y="5642285"/>
            <a:ext cx="406459" cy="396431"/>
          </a:xfrm>
          <a:prstGeom prst="roundRect">
            <a:avLst>
              <a:gd name="adj" fmla="val 6693"/>
            </a:avLst>
          </a:prstGeom>
          <a:noFill/>
          <a:ln w="38100">
            <a:solidFill>
              <a:srgbClr val="308C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: шеврон 19">
            <a:extLst>
              <a:ext uri="{FF2B5EF4-FFF2-40B4-BE49-F238E27FC236}">
                <a16:creationId xmlns:a16="http://schemas.microsoft.com/office/drawing/2014/main" id="{0075C30B-1792-4682-9EED-3FAFCC0AF7D1}"/>
              </a:ext>
            </a:extLst>
          </p:cNvPr>
          <p:cNvSpPr/>
          <p:nvPr/>
        </p:nvSpPr>
        <p:spPr>
          <a:xfrm>
            <a:off x="4692315" y="2728218"/>
            <a:ext cx="779219" cy="647700"/>
          </a:xfrm>
          <a:prstGeom prst="chevron">
            <a:avLst/>
          </a:prstGeom>
          <a:solidFill>
            <a:srgbClr val="308C30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22" name="Прямая соединительная линия 21">
            <a:extLst>
              <a:ext uri="{FF2B5EF4-FFF2-40B4-BE49-F238E27FC236}">
                <a16:creationId xmlns:a16="http://schemas.microsoft.com/office/drawing/2014/main" id="{9A25A4EE-743C-4513-AAD6-7B3316CD34F3}"/>
              </a:ext>
            </a:extLst>
          </p:cNvPr>
          <p:cNvCxnSpPr>
            <a:cxnSpLocks/>
          </p:cNvCxnSpPr>
          <p:nvPr/>
        </p:nvCxnSpPr>
        <p:spPr>
          <a:xfrm>
            <a:off x="0" y="2842628"/>
            <a:ext cx="1859755" cy="0"/>
          </a:xfrm>
          <a:prstGeom prst="line">
            <a:avLst/>
          </a:prstGeom>
          <a:ln w="12700">
            <a:solidFill>
              <a:srgbClr val="308C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!!фигура1">
            <a:extLst>
              <a:ext uri="{FF2B5EF4-FFF2-40B4-BE49-F238E27FC236}">
                <a16:creationId xmlns:a16="http://schemas.microsoft.com/office/drawing/2014/main" id="{823C6595-7A4E-4D51-BE78-87B87121B16B}"/>
              </a:ext>
            </a:extLst>
          </p:cNvPr>
          <p:cNvSpPr/>
          <p:nvPr/>
        </p:nvSpPr>
        <p:spPr>
          <a:xfrm rot="2375844">
            <a:off x="10570898" y="5753245"/>
            <a:ext cx="457787" cy="457787"/>
          </a:xfrm>
          <a:prstGeom prst="roundRect">
            <a:avLst>
              <a:gd name="adj" fmla="val 6693"/>
            </a:avLst>
          </a:prstGeom>
          <a:solidFill>
            <a:srgbClr val="308C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: скругленные углы 27">
            <a:extLst>
              <a:ext uri="{FF2B5EF4-FFF2-40B4-BE49-F238E27FC236}">
                <a16:creationId xmlns:a16="http://schemas.microsoft.com/office/drawing/2014/main" id="{06386395-A154-473B-9B16-752FDDEE1F56}"/>
              </a:ext>
            </a:extLst>
          </p:cNvPr>
          <p:cNvSpPr/>
          <p:nvPr/>
        </p:nvSpPr>
        <p:spPr>
          <a:xfrm rot="2393059">
            <a:off x="10372408" y="5319600"/>
            <a:ext cx="1072364" cy="1139608"/>
          </a:xfrm>
          <a:prstGeom prst="roundRect">
            <a:avLst>
              <a:gd name="adj" fmla="val 11934"/>
            </a:avLst>
          </a:prstGeom>
          <a:noFill/>
          <a:ln w="38100">
            <a:solidFill>
              <a:srgbClr val="308C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!!Ромб1">
            <a:extLst>
              <a:ext uri="{FF2B5EF4-FFF2-40B4-BE49-F238E27FC236}">
                <a16:creationId xmlns:a16="http://schemas.microsoft.com/office/drawing/2014/main" id="{31161D22-C8AC-46BB-B95A-96C79CC0BA25}"/>
              </a:ext>
            </a:extLst>
          </p:cNvPr>
          <p:cNvSpPr/>
          <p:nvPr/>
        </p:nvSpPr>
        <p:spPr>
          <a:xfrm rot="3067304">
            <a:off x="5375854" y="346534"/>
            <a:ext cx="746805" cy="759599"/>
          </a:xfrm>
          <a:prstGeom prst="roundRect">
            <a:avLst>
              <a:gd name="adj" fmla="val 11934"/>
            </a:avLst>
          </a:prstGeom>
          <a:noFill/>
          <a:ln w="38100">
            <a:solidFill>
              <a:srgbClr val="308C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297287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1604048412"/>
              </p:ext>
            </p:extLst>
          </p:nvPr>
        </p:nvGraphicFramePr>
        <p:xfrm>
          <a:off x="609598" y="697831"/>
          <a:ext cx="12191999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E4F2175D-C08D-4DEF-B7FC-FAD371AFF4C3}"/>
              </a:ext>
            </a:extLst>
          </p:cNvPr>
          <p:cNvSpPr txBox="1"/>
          <p:nvPr/>
        </p:nvSpPr>
        <p:spPr>
          <a:xfrm>
            <a:off x="1298906" y="0"/>
            <a:ext cx="937861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Montserrat Medium" panose="00000600000000000000" pitchFamily="2" charset="-52"/>
              </a:rPr>
              <a:t>Значения высот </a:t>
            </a:r>
            <a:r>
              <a:rPr lang="ru-RU" sz="2800" b="1" dirty="0" err="1">
                <a:latin typeface="Montserrat Medium" panose="00000600000000000000" pitchFamily="2" charset="-52"/>
              </a:rPr>
              <a:t>триплоидной</a:t>
            </a:r>
            <a:r>
              <a:rPr lang="ru-RU" sz="2800" b="1" dirty="0">
                <a:latin typeface="Montserrat Medium" panose="00000600000000000000" pitchFamily="2" charset="-52"/>
              </a:rPr>
              <a:t> </a:t>
            </a:r>
            <a:br>
              <a:rPr lang="ru-RU" sz="2800" b="1" dirty="0">
                <a:latin typeface="Montserrat Medium" panose="00000600000000000000" pitchFamily="2" charset="-52"/>
              </a:rPr>
            </a:br>
            <a:r>
              <a:rPr lang="ru-RU" sz="2800" b="1" dirty="0">
                <a:latin typeface="Montserrat Medium" panose="00000600000000000000" pitchFamily="2" charset="-52"/>
              </a:rPr>
              <a:t>и корнеотпрысковой осины в 2023 году</a:t>
            </a:r>
          </a:p>
        </p:txBody>
      </p:sp>
      <mc:AlternateContent xmlns:mc="http://schemas.openxmlformats.org/markup-compatibility/2006" xmlns:cx1="http://schemas.microsoft.com/office/drawing/2015/9/8/chartex">
        <mc:Choice Requires="cx1">
          <p:graphicFrame>
            <p:nvGraphicFramePr>
              <p:cNvPr id="7" name="Диаграмма 6">
                <a:extLst>
                  <a:ext uri="{FF2B5EF4-FFF2-40B4-BE49-F238E27FC236}">
                    <a16:creationId xmlns:a16="http://schemas.microsoft.com/office/drawing/2014/main" id="{6475CB69-49F6-4A03-A2E6-7A40056665F6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4254308381"/>
                  </p:ext>
                </p:extLst>
              </p:nvPr>
            </p:nvGraphicFramePr>
            <p:xfrm>
              <a:off x="0" y="954108"/>
              <a:ext cx="12191999" cy="5903892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4"/>
              </a:graphicData>
            </a:graphic>
          </p:graphicFrame>
        </mc:Choice>
        <mc:Fallback xmlns="">
          <p:pic>
            <p:nvPicPr>
              <p:cNvPr id="7" name="Диаграмма 6">
                <a:extLst>
                  <a:ext uri="{FF2B5EF4-FFF2-40B4-BE49-F238E27FC236}">
                    <a16:creationId xmlns:a16="http://schemas.microsoft.com/office/drawing/2014/main" id="{6475CB69-49F6-4A03-A2E6-7A40056665F6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0" y="954108"/>
                <a:ext cx="12191999" cy="5903892"/>
              </a:xfrm>
              <a:prstGeom prst="rect">
                <a:avLst/>
              </a:prstGeom>
            </p:spPr>
          </p:pic>
        </mc:Fallback>
      </mc:AlternateContent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BE1CBF46-97D5-41B4-BB83-D1766E9DDFE0}"/>
              </a:ext>
            </a:extLst>
          </p:cNvPr>
          <p:cNvSpPr/>
          <p:nvPr/>
        </p:nvSpPr>
        <p:spPr>
          <a:xfrm>
            <a:off x="-628650" y="954106"/>
            <a:ext cx="13430247" cy="5903893"/>
          </a:xfrm>
          <a:prstGeom prst="roundRect">
            <a:avLst>
              <a:gd name="adj" fmla="val 11934"/>
            </a:avLst>
          </a:prstGeom>
          <a:noFill/>
          <a:ln w="38100">
            <a:solidFill>
              <a:srgbClr val="308C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37506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Диаграмма 4"/>
          <p:cNvGraphicFramePr/>
          <p:nvPr/>
        </p:nvGraphicFramePr>
        <p:xfrm>
          <a:off x="609598" y="697831"/>
          <a:ext cx="12191999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E4F2175D-C08D-4DEF-B7FC-FAD371AFF4C3}"/>
              </a:ext>
            </a:extLst>
          </p:cNvPr>
          <p:cNvSpPr txBox="1"/>
          <p:nvPr/>
        </p:nvSpPr>
        <p:spPr>
          <a:xfrm>
            <a:off x="1298906" y="0"/>
            <a:ext cx="937861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Montserrat Medium" panose="00000600000000000000" pitchFamily="2" charset="-52"/>
              </a:rPr>
              <a:t>Значения диаметров </a:t>
            </a:r>
            <a:r>
              <a:rPr lang="ru-RU" sz="2800" b="1" dirty="0" err="1">
                <a:latin typeface="Montserrat Medium" panose="00000600000000000000" pitchFamily="2" charset="-52"/>
              </a:rPr>
              <a:t>триплоидной</a:t>
            </a:r>
            <a:r>
              <a:rPr lang="ru-RU" sz="2800" b="1" dirty="0">
                <a:latin typeface="Montserrat Medium" panose="00000600000000000000" pitchFamily="2" charset="-52"/>
              </a:rPr>
              <a:t> </a:t>
            </a:r>
            <a:br>
              <a:rPr lang="ru-RU" sz="2800" b="1" dirty="0">
                <a:latin typeface="Montserrat Medium" panose="00000600000000000000" pitchFamily="2" charset="-52"/>
              </a:rPr>
            </a:br>
            <a:r>
              <a:rPr lang="ru-RU" sz="2800" b="1" dirty="0">
                <a:latin typeface="Montserrat Medium" panose="00000600000000000000" pitchFamily="2" charset="-52"/>
              </a:rPr>
              <a:t>и корнеотпрысковой осины в 2023 году</a:t>
            </a:r>
          </a:p>
        </p:txBody>
      </p:sp>
      <mc:AlternateContent xmlns:mc="http://schemas.openxmlformats.org/markup-compatibility/2006" xmlns:cx1="http://schemas.microsoft.com/office/drawing/2015/9/8/chartex">
        <mc:Choice Requires="cx1">
          <p:graphicFrame>
            <p:nvGraphicFramePr>
              <p:cNvPr id="6" name="Диаграмма 5">
                <a:extLst>
                  <a:ext uri="{FF2B5EF4-FFF2-40B4-BE49-F238E27FC236}">
                    <a16:creationId xmlns:a16="http://schemas.microsoft.com/office/drawing/2014/main" id="{2DCD3700-B58D-45E2-AFAE-9FDE6BD60368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3457771696"/>
                  </p:ext>
                </p:extLst>
              </p:nvPr>
            </p:nvGraphicFramePr>
            <p:xfrm>
              <a:off x="0" y="954107"/>
              <a:ext cx="12192000" cy="5903893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4"/>
              </a:graphicData>
            </a:graphic>
          </p:graphicFrame>
        </mc:Choice>
        <mc:Fallback xmlns="">
          <p:pic>
            <p:nvPicPr>
              <p:cNvPr id="6" name="Диаграмма 5">
                <a:extLst>
                  <a:ext uri="{FF2B5EF4-FFF2-40B4-BE49-F238E27FC236}">
                    <a16:creationId xmlns:a16="http://schemas.microsoft.com/office/drawing/2014/main" id="{2DCD3700-B58D-45E2-AFAE-9FDE6BD60368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0" y="954107"/>
                <a:ext cx="12192000" cy="5903893"/>
              </a:xfrm>
              <a:prstGeom prst="rect">
                <a:avLst/>
              </a:prstGeom>
            </p:spPr>
          </p:pic>
        </mc:Fallback>
      </mc:AlternateContent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F7077D7E-FF41-4726-BB15-CA64C4B879B4}"/>
              </a:ext>
            </a:extLst>
          </p:cNvPr>
          <p:cNvSpPr/>
          <p:nvPr/>
        </p:nvSpPr>
        <p:spPr>
          <a:xfrm>
            <a:off x="-628650" y="954106"/>
            <a:ext cx="13430247" cy="5903893"/>
          </a:xfrm>
          <a:prstGeom prst="roundRect">
            <a:avLst>
              <a:gd name="adj" fmla="val 11934"/>
            </a:avLst>
          </a:prstGeom>
          <a:noFill/>
          <a:ln w="38100">
            <a:solidFill>
              <a:srgbClr val="308C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88134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2_Office Theme">
  <a:themeElements>
    <a:clrScheme name="Nova">
      <a:dk1>
        <a:srgbClr val="172144"/>
      </a:dk1>
      <a:lt1>
        <a:srgbClr val="FFFFFF"/>
      </a:lt1>
      <a:dk2>
        <a:srgbClr val="D4F579"/>
      </a:dk2>
      <a:lt2>
        <a:srgbClr val="40D492"/>
      </a:lt2>
      <a:accent1>
        <a:srgbClr val="3BC8F1"/>
      </a:accent1>
      <a:accent2>
        <a:srgbClr val="6070FF"/>
      </a:accent2>
      <a:accent3>
        <a:srgbClr val="FA3585"/>
      </a:accent3>
      <a:accent4>
        <a:srgbClr val="E9474E"/>
      </a:accent4>
      <a:accent5>
        <a:srgbClr val="F7C83B"/>
      </a:accent5>
      <a:accent6>
        <a:srgbClr val="FF8E38"/>
      </a:accent6>
      <a:hlink>
        <a:srgbClr val="2F8299"/>
      </a:hlink>
      <a:folHlink>
        <a:srgbClr val="8C8C8C"/>
      </a:folHlink>
    </a:clrScheme>
    <a:fontScheme name="Lymo">
      <a:majorFont>
        <a:latin typeface="Century Gothic"/>
        <a:ea typeface=""/>
        <a:cs typeface=""/>
      </a:majorFont>
      <a:minorFont>
        <a:latin typeface="Calibri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Massive X V.2.6 - Blue">
      <a:dk1>
        <a:srgbClr val="172144"/>
      </a:dk1>
      <a:lt1>
        <a:srgbClr val="FFFFFF"/>
      </a:lt1>
      <a:dk2>
        <a:srgbClr val="08C6F9"/>
      </a:dk2>
      <a:lt2>
        <a:srgbClr val="0FBCFA"/>
      </a:lt2>
      <a:accent1>
        <a:srgbClr val="377DFF"/>
      </a:accent1>
      <a:accent2>
        <a:srgbClr val="3087FE"/>
      </a:accent2>
      <a:accent3>
        <a:srgbClr val="2A92FD"/>
      </a:accent3>
      <a:accent4>
        <a:srgbClr val="239CFC"/>
      </a:accent4>
      <a:accent5>
        <a:srgbClr val="1CA7FC"/>
      </a:accent5>
      <a:accent6>
        <a:srgbClr val="15B1FB"/>
      </a:accent6>
      <a:hlink>
        <a:srgbClr val="2F8299"/>
      </a:hlink>
      <a:folHlink>
        <a:srgbClr val="8C8C8C"/>
      </a:folHlink>
    </a:clrScheme>
    <a:fontScheme name="Lymo">
      <a:majorFont>
        <a:latin typeface="Century Gothic"/>
        <a:ea typeface=""/>
        <a:cs typeface=""/>
      </a:majorFont>
      <a:minorFont>
        <a:latin typeface="Calibri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2530</TotalTime>
  <Words>624</Words>
  <Application>Microsoft Office PowerPoint</Application>
  <PresentationFormat>Широкоэкранный</PresentationFormat>
  <Paragraphs>58</Paragraphs>
  <Slides>15</Slides>
  <Notes>10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15</vt:i4>
      </vt:variant>
    </vt:vector>
  </HeadingPairs>
  <TitlesOfParts>
    <vt:vector size="28" baseType="lpstr">
      <vt:lpstr>Arial</vt:lpstr>
      <vt:lpstr>Calibri</vt:lpstr>
      <vt:lpstr>Calibri (Основной текст)</vt:lpstr>
      <vt:lpstr>Calibri Light</vt:lpstr>
      <vt:lpstr>Century Gothic</vt:lpstr>
      <vt:lpstr>Montserrat</vt:lpstr>
      <vt:lpstr>Montserrat Medium</vt:lpstr>
      <vt:lpstr>Times New Roman</vt:lpstr>
      <vt:lpstr>VTB Group Cond Bold </vt:lpstr>
      <vt:lpstr>VTB Group Cond Book</vt:lpstr>
      <vt:lpstr>Тема Office</vt:lpstr>
      <vt:lpstr>12_Office Theme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Ким Воронин</dc:creator>
  <cp:lastModifiedBy>Александр WLASTITELL</cp:lastModifiedBy>
  <cp:revision>141</cp:revision>
  <dcterms:created xsi:type="dcterms:W3CDTF">2021-01-26T07:23:53Z</dcterms:created>
  <dcterms:modified xsi:type="dcterms:W3CDTF">2024-05-16T22:47:44Z</dcterms:modified>
</cp:coreProperties>
</file>