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4" r:id="rId7"/>
    <p:sldId id="261" r:id="rId8"/>
    <p:sldId id="260" r:id="rId9"/>
    <p:sldId id="263" r:id="rId10"/>
    <p:sldId id="262" r:id="rId11"/>
    <p:sldId id="266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7" autoAdjust="0"/>
    <p:restoredTop sz="94660"/>
  </p:normalViewPr>
  <p:slideViewPr>
    <p:cSldViewPr>
      <p:cViewPr>
        <p:scale>
          <a:sx n="75" d="100"/>
          <a:sy n="75" d="100"/>
        </p:scale>
        <p:origin x="-940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745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806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7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121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643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7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0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670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131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05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B08BB-37DB-43F7-9C80-1C421A9D2B3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C2EE-E8FB-4636-A176-F8FC4D57B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95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74761"/>
            <a:ext cx="9150508" cy="299621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СВЕТ И МОЛЕКУЛЯРНЫЕ ОСНОВЫ ЛОКАЛЬНОЙ АДАПТАЦИИ СОСНЫ И ЕЛИ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Калько Г.В.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97180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</a:rPr>
              <a:t>Исследование выполнено в рамках государственного задания Федерального агентства лесного хозяйства от 15.01.2024 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№ 053-00012-24-00 по теме «Молекулярное маркирование генов, контролирующих адаптивные признаки ели и сосны, для использования при планировании лесных культур в условиях меняющегося климата».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3000000" cy="6761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616" y="1196752"/>
            <a:ext cx="3000000" cy="6761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4648" y="1309199"/>
            <a:ext cx="3000000" cy="67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19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10. </a:t>
            </a:r>
            <a:r>
              <a:rPr lang="ru-RU" sz="2800" b="1" dirty="0" smtClean="0"/>
              <a:t>Краткое описание экологического контроля закладки почек у некоторых родов деревьев (</a:t>
            </a:r>
            <a:r>
              <a:rPr lang="en-US" sz="2800" b="1" dirty="0" smtClean="0"/>
              <a:t>Cooke et al., 2012)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7057704"/>
              </p:ext>
            </p:extLst>
          </p:nvPr>
        </p:nvGraphicFramePr>
        <p:xfrm>
          <a:off x="0" y="1600200"/>
          <a:ext cx="9108504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64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/>
                          <a:ea typeface="Calibri"/>
                        </a:rPr>
                        <a:t>Род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/>
                          <a:ea typeface="Calibri"/>
                        </a:rPr>
                        <a:t>Индукция закладки почек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/>
                          <a:ea typeface="Calibri"/>
                        </a:rPr>
                        <a:t>Комментарии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kern="100" dirty="0" smtClean="0">
                          <a:effectLst/>
                          <a:latin typeface="Times New Roman"/>
                          <a:ea typeface="Calibri"/>
                        </a:rPr>
                        <a:t>Фото-период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kern="100" dirty="0" smtClean="0">
                          <a:effectLst/>
                          <a:latin typeface="Times New Roman"/>
                          <a:ea typeface="Calibri"/>
                        </a:rPr>
                        <a:t>Темпе-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kern="100" dirty="0" err="1" smtClean="0">
                          <a:effectLst/>
                          <a:latin typeface="Times New Roman"/>
                          <a:ea typeface="Calibri"/>
                        </a:rPr>
                        <a:t>ратура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kern="100" dirty="0" smtClean="0">
                          <a:effectLst/>
                          <a:latin typeface="Times New Roman"/>
                          <a:ea typeface="Calibri"/>
                        </a:rPr>
                        <a:t>Эндо-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kern="100" dirty="0" smtClean="0">
                          <a:effectLst/>
                          <a:latin typeface="Times New Roman"/>
                          <a:ea typeface="Calibri"/>
                        </a:rPr>
                        <a:t>генная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i="1" kern="1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Betula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1) У северных экотипов </a:t>
                      </a:r>
                      <a:r>
                        <a:rPr lang="ru-RU" sz="1800" i="1" kern="100" dirty="0" err="1">
                          <a:effectLst/>
                          <a:latin typeface="Times New Roman"/>
                          <a:ea typeface="Calibri"/>
                        </a:rPr>
                        <a:t>Betula</a:t>
                      </a: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, </a:t>
                      </a:r>
                      <a:r>
                        <a:rPr lang="ru-RU" sz="1800" i="1" kern="100" dirty="0" err="1">
                          <a:effectLst/>
                          <a:latin typeface="Times New Roman"/>
                          <a:ea typeface="Calibri"/>
                        </a:rPr>
                        <a:t>Salix</a:t>
                      </a: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 и </a:t>
                      </a:r>
                      <a:r>
                        <a:rPr lang="ru-RU" sz="1800" i="1" kern="100" dirty="0" err="1">
                          <a:effectLst/>
                          <a:latin typeface="Times New Roman"/>
                          <a:ea typeface="Calibri"/>
                        </a:rPr>
                        <a:t>Picea</a:t>
                      </a: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 колебания температуры вызывают остановку роста даже при постоянном освещении.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i="1" kern="1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Populus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i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Salix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i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Malus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2) У видов, реагирующих на </a:t>
                      </a:r>
                      <a:r>
                        <a:rPr lang="ru-RU" sz="1800" kern="100" dirty="0" err="1">
                          <a:effectLst/>
                          <a:latin typeface="Times New Roman"/>
                          <a:ea typeface="Calibri"/>
                        </a:rPr>
                        <a:t>фотопериод</a:t>
                      </a: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, на скорость образования почек и развития покоя влияет температура.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i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Prunus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i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Pyrus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i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Sorbus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3) При эндогенном контроле </a:t>
                      </a:r>
                      <a:r>
                        <a:rPr lang="ru-RU" sz="1800" kern="100" dirty="0" err="1">
                          <a:effectLst/>
                          <a:latin typeface="Times New Roman"/>
                          <a:ea typeface="Calibri"/>
                        </a:rPr>
                        <a:t>фотопериод</a:t>
                      </a: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 и температура оказывают незначительное влияние на сроки прекращения роста. В целом значимость эндогенного контроля возрастает с возрастом дерева.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i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Fraxinus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b="1" i="1" kern="100" dirty="0" err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Picea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b="1" kern="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b="1" kern="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b="1" kern="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b="1" i="1" kern="1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Pinus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b="1" i="1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b="1" i="1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125"/>
                        </a:spcAft>
                      </a:pPr>
                      <a:r>
                        <a:rPr lang="ru-RU" sz="2400" b="1" kern="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X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488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11. Выравнивание </a:t>
            </a:r>
            <a:r>
              <a:rPr lang="ru-RU" sz="2400" dirty="0"/>
              <a:t>аминокислотной последовательности ПЦР-продуктов на </a:t>
            </a:r>
            <a:r>
              <a:rPr lang="ru-RU" sz="2400" dirty="0" err="1"/>
              <a:t>референсную</a:t>
            </a:r>
            <a:r>
              <a:rPr lang="ru-RU" sz="2400" dirty="0"/>
              <a:t> последовательность гена </a:t>
            </a:r>
            <a:r>
              <a:rPr lang="en-US" sz="2400" i="1" dirty="0"/>
              <a:t>Pa</a:t>
            </a:r>
            <a:r>
              <a:rPr lang="ru-RU" sz="2400" i="1" dirty="0"/>
              <a:t> </a:t>
            </a:r>
            <a:r>
              <a:rPr lang="en-US" sz="2400" i="1" dirty="0" err="1"/>
              <a:t>Phy</a:t>
            </a:r>
            <a:r>
              <a:rPr lang="ru-RU" sz="2400" i="1" dirty="0"/>
              <a:t> </a:t>
            </a:r>
            <a:r>
              <a:rPr lang="en-US" sz="2400" i="1" dirty="0"/>
              <a:t>O </a:t>
            </a:r>
            <a:r>
              <a:rPr lang="ru-RU" sz="2400" dirty="0"/>
              <a:t>(зеленым цветом обозначены </a:t>
            </a:r>
            <a:r>
              <a:rPr lang="ru-RU" sz="2400" dirty="0" err="1"/>
              <a:t>несинонимичные</a:t>
            </a:r>
            <a:r>
              <a:rPr lang="ru-RU" sz="2400" dirty="0"/>
              <a:t> замены, серым – синонимичные замены</a:t>
            </a:r>
            <a:r>
              <a:rPr lang="ru-RU" sz="2400" dirty="0" smtClean="0"/>
              <a:t>) (Каржаев и др., 2023)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44236"/>
            <a:ext cx="9036496" cy="5097132"/>
          </a:xfrm>
        </p:spPr>
      </p:pic>
    </p:spTree>
    <p:extLst>
      <p:ext uri="{BB962C8B-B14F-4D97-AF65-F5344CB8AC3E}">
        <p14:creationId xmlns:p14="http://schemas.microsoft.com/office/powerpoint/2010/main" val="409689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12. Гены-кандидаты </a:t>
            </a:r>
            <a:r>
              <a:rPr lang="ru-RU" sz="2000" b="1" dirty="0"/>
              <a:t>ели и сосны, в который обнаружены нуклеотидные полиморфизмы, связанные с локальной адаптацией (широтная </a:t>
            </a:r>
            <a:r>
              <a:rPr lang="ru-RU" sz="2000" b="1" dirty="0" err="1"/>
              <a:t>клинальность</a:t>
            </a:r>
            <a:r>
              <a:rPr lang="ru-RU" sz="2000" b="1" dirty="0"/>
              <a:t> в распределении аллелей или доказательства отбора)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7123014"/>
              </p:ext>
            </p:extLst>
          </p:nvPr>
        </p:nvGraphicFramePr>
        <p:xfrm>
          <a:off x="179512" y="1052736"/>
          <a:ext cx="9144002" cy="573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062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062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0628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0628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0628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628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Вид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 err="1" smtClean="0">
                          <a:effectLst/>
                          <a:latin typeface="Times New Roman"/>
                          <a:ea typeface="Calibri"/>
                        </a:rPr>
                        <a:t>Фоторе-цепторы</a:t>
                      </a:r>
                      <a:r>
                        <a:rPr lang="ru-RU" sz="1800" kern="1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 err="1" smtClean="0">
                          <a:effectLst/>
                          <a:latin typeface="Times New Roman"/>
                          <a:ea typeface="Calibri"/>
                        </a:rPr>
                        <a:t>Циркад-ные</a:t>
                      </a:r>
                      <a:r>
                        <a:rPr lang="ru-RU" sz="1800" kern="1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часы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 err="1" smtClean="0">
                          <a:effectLst/>
                          <a:latin typeface="Times New Roman"/>
                          <a:ea typeface="Calibri"/>
                        </a:rPr>
                        <a:t>Дегид-рины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 smtClean="0">
                          <a:effectLst/>
                          <a:latin typeface="Times New Roman"/>
                          <a:ea typeface="Calibri"/>
                        </a:rPr>
                        <a:t>Гены-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 err="1" smtClean="0">
                          <a:effectLst/>
                          <a:latin typeface="Times New Roman"/>
                          <a:ea typeface="Calibri"/>
                        </a:rPr>
                        <a:t>интегра</a:t>
                      </a:r>
                      <a:r>
                        <a:rPr lang="ru-RU" sz="1800" kern="100" dirty="0" smtClean="0">
                          <a:effectLst/>
                          <a:latin typeface="Times New Roman"/>
                          <a:ea typeface="Calibri"/>
                        </a:rPr>
                        <a:t>-торы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Гены из путей гормонов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 smtClean="0">
                          <a:effectLst/>
                          <a:latin typeface="Times New Roman"/>
                          <a:ea typeface="Calibri"/>
                        </a:rPr>
                        <a:t>Литера-</a:t>
                      </a:r>
                      <a:r>
                        <a:rPr lang="ru-RU" sz="1800" kern="100" dirty="0" err="1" smtClean="0">
                          <a:effectLst/>
                          <a:latin typeface="Times New Roman"/>
                          <a:ea typeface="Calibri"/>
                        </a:rPr>
                        <a:t>турный</a:t>
                      </a:r>
                      <a:r>
                        <a:rPr lang="ru-RU" sz="1800" kern="1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источник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i="1" kern="100" dirty="0" err="1">
                          <a:effectLst/>
                          <a:latin typeface="Times New Roman"/>
                          <a:ea typeface="Calibri"/>
                        </a:rPr>
                        <a:t>Picea</a:t>
                      </a:r>
                      <a:r>
                        <a:rPr lang="ru-RU" sz="1800" i="1" kern="100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800" i="1" kern="100" dirty="0" err="1">
                          <a:effectLst/>
                          <a:latin typeface="Times New Roman"/>
                          <a:ea typeface="Calibri"/>
                        </a:rPr>
                        <a:t>abies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>
                          <a:effectLst/>
                          <a:latin typeface="Times New Roman"/>
                          <a:ea typeface="Calibri"/>
                        </a:rPr>
                        <a:t>Pa </a:t>
                      </a:r>
                      <a:r>
                        <a:rPr lang="en-US" sz="1800" i="1" kern="100" dirty="0" err="1">
                          <a:effectLst/>
                          <a:latin typeface="Times New Roman"/>
                          <a:ea typeface="Calibri"/>
                        </a:rPr>
                        <a:t>phyP</a:t>
                      </a:r>
                      <a:r>
                        <a:rPr lang="en-US" sz="1800" i="1" kern="100" dirty="0">
                          <a:effectLst/>
                          <a:latin typeface="Times New Roman"/>
                          <a:ea typeface="Calibri"/>
                        </a:rPr>
                        <a:t> ,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>
                          <a:effectLst/>
                          <a:latin typeface="Times New Roman"/>
                          <a:ea typeface="Calibri"/>
                        </a:rPr>
                        <a:t>Pa </a:t>
                      </a:r>
                      <a:r>
                        <a:rPr lang="en-US" sz="1800" i="1" kern="100" dirty="0" err="1">
                          <a:effectLst/>
                          <a:latin typeface="Times New Roman"/>
                          <a:ea typeface="Calibri"/>
                        </a:rPr>
                        <a:t>phyN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 smtClean="0">
                          <a:effectLst/>
                          <a:latin typeface="Times New Roman"/>
                          <a:ea typeface="Calibri"/>
                        </a:rPr>
                        <a:t>Pa </a:t>
                      </a:r>
                      <a:r>
                        <a:rPr lang="en-US" sz="1800" i="1" kern="100" dirty="0">
                          <a:effectLst/>
                          <a:latin typeface="Times New Roman"/>
                          <a:ea typeface="Calibri"/>
                        </a:rPr>
                        <a:t>PRR</a:t>
                      </a:r>
                      <a:r>
                        <a:rPr lang="ru-RU" sz="1800" i="1" kern="100" dirty="0">
                          <a:effectLst/>
                          <a:latin typeface="Times New Roman"/>
                          <a:ea typeface="Calibri"/>
                        </a:rPr>
                        <a:t>7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>
                          <a:effectLst/>
                          <a:latin typeface="Times New Roman"/>
                          <a:ea typeface="Calibri"/>
                        </a:rPr>
                        <a:t>Pa GI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Times New Roman"/>
                          <a:ea typeface="Calibri"/>
                        </a:rPr>
                        <a:t>промотор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1800" i="1" kern="100" dirty="0">
                          <a:effectLst/>
                          <a:latin typeface="Times New Roman"/>
                          <a:ea typeface="Calibri"/>
                        </a:rPr>
                        <a:t>Pa FTL2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Calibri"/>
                        </a:rPr>
                        <a:t>(Chen et al. 2012)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Pa PRR</a:t>
                      </a:r>
                      <a:r>
                        <a:rPr lang="ru-RU" sz="1800" i="1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3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(</a:t>
                      </a:r>
                      <a:r>
                        <a:rPr lang="en-US" sz="1800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K</a:t>
                      </a:r>
                      <a:r>
                        <a:rPr lang="ru-RU" sz="1800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ä</a:t>
                      </a:r>
                      <a:r>
                        <a:rPr lang="en-US" sz="1800" kern="100" dirty="0" err="1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llman</a:t>
                      </a:r>
                      <a:r>
                        <a:rPr lang="en-US" sz="1800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 et al</a:t>
                      </a:r>
                      <a:r>
                        <a:rPr lang="ru-RU" sz="1800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., 2014)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i="1" kern="100" dirty="0" err="1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Pa</a:t>
                      </a:r>
                      <a:r>
                        <a:rPr lang="ru-RU" sz="1800" i="1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 PRR3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u="sng" dirty="0" err="1">
                          <a:effectLst/>
                          <a:latin typeface="Times New Roman"/>
                          <a:ea typeface="Times New Roman"/>
                        </a:rPr>
                        <a:t>Pa</a:t>
                      </a:r>
                      <a:r>
                        <a:rPr lang="ru-RU" sz="1800" b="1" i="1" u="sng" dirty="0">
                          <a:effectLst/>
                          <a:latin typeface="Times New Roman"/>
                          <a:ea typeface="Times New Roman"/>
                        </a:rPr>
                        <a:t> GI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i="1" kern="100" dirty="0" err="1">
                          <a:effectLst/>
                          <a:latin typeface="Times New Roman"/>
                          <a:ea typeface="Calibri"/>
                        </a:rPr>
                        <a:t>Pa</a:t>
                      </a:r>
                      <a:r>
                        <a:rPr lang="ru-RU" sz="1800" i="1" kern="100" dirty="0">
                          <a:effectLst/>
                          <a:latin typeface="Times New Roman"/>
                          <a:ea typeface="Calibri"/>
                        </a:rPr>
                        <a:t> AP2L3 </a:t>
                      </a:r>
                      <a:r>
                        <a:rPr lang="ru-RU" sz="1400" i="1" kern="100" dirty="0">
                          <a:effectLst/>
                          <a:latin typeface="Times New Roman"/>
                          <a:ea typeface="Calibri"/>
                        </a:rPr>
                        <a:t>(этилен, ТФ)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(</a:t>
                      </a:r>
                      <a:r>
                        <a:rPr lang="ru-RU" sz="1800" kern="100" dirty="0" err="1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Chen</a:t>
                      </a:r>
                      <a:r>
                        <a:rPr lang="ru-RU" sz="1800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800" kern="100" dirty="0" err="1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et</a:t>
                      </a:r>
                      <a:r>
                        <a:rPr lang="ru-RU" sz="1800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800" kern="100" dirty="0" err="1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al</a:t>
                      </a:r>
                      <a:r>
                        <a:rPr lang="ru-RU" sz="1800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. 2016)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>
                          <a:effectLst/>
                          <a:latin typeface="Times New Roman"/>
                          <a:ea typeface="Calibri"/>
                        </a:rPr>
                        <a:t>Pa </a:t>
                      </a:r>
                      <a:r>
                        <a:rPr lang="en-US" sz="1800" i="1" kern="100" dirty="0" err="1">
                          <a:effectLst/>
                          <a:latin typeface="Times New Roman"/>
                          <a:ea typeface="Calibri"/>
                        </a:rPr>
                        <a:t>phyO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00" dirty="0" err="1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Ranade</a:t>
                      </a:r>
                      <a:r>
                        <a:rPr lang="ru-RU" sz="1800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, </a:t>
                      </a:r>
                      <a:r>
                        <a:rPr lang="en-US" sz="1800" kern="100" dirty="0" err="1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García</a:t>
                      </a:r>
                      <a:r>
                        <a:rPr lang="en-US" sz="1800" kern="100" dirty="0">
                          <a:solidFill>
                            <a:srgbClr val="202020"/>
                          </a:solidFill>
                          <a:effectLst/>
                          <a:latin typeface="Times New Roman"/>
                          <a:ea typeface="Calibri"/>
                        </a:rPr>
                        <a:t>-Gil, 2023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 err="1">
                          <a:effectLst/>
                          <a:latin typeface="Times New Roman"/>
                          <a:ea typeface="Calibri"/>
                        </a:rPr>
                        <a:t>Pinus</a:t>
                      </a:r>
                      <a:r>
                        <a:rPr lang="en-US" sz="1800" i="1" kern="100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1800" i="1" kern="100" dirty="0" err="1">
                          <a:effectLst/>
                          <a:latin typeface="Times New Roman"/>
                          <a:ea typeface="Calibri"/>
                        </a:rPr>
                        <a:t>sylvestris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 smtClean="0">
                          <a:effectLst/>
                          <a:latin typeface="Times New Roman"/>
                          <a:ea typeface="Calibri"/>
                        </a:rPr>
                        <a:t>Ps PRR1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 smtClean="0">
                          <a:effectLst/>
                          <a:latin typeface="Times New Roman"/>
                          <a:ea typeface="Calibri"/>
                        </a:rPr>
                        <a:t>Ps dhn1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 smtClean="0">
                          <a:effectLst/>
                          <a:latin typeface="Times New Roman"/>
                          <a:ea typeface="Calibri"/>
                        </a:rPr>
                        <a:t>Ps FTL2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Kujala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Savolainen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,  2012].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 err="1">
                          <a:effectLst/>
                          <a:latin typeface="Times New Roman"/>
                          <a:ea typeface="Calibri"/>
                        </a:rPr>
                        <a:t>Pinus</a:t>
                      </a:r>
                      <a:r>
                        <a:rPr lang="en-US" sz="1800" i="1" kern="100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en-US" sz="1800" i="1" kern="100" dirty="0" err="1">
                          <a:effectLst/>
                          <a:latin typeface="Times New Roman"/>
                          <a:ea typeface="Calibri"/>
                        </a:rPr>
                        <a:t>sylvestris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 smtClean="0">
                          <a:effectLst/>
                          <a:latin typeface="Times New Roman"/>
                          <a:ea typeface="Calibri"/>
                        </a:rPr>
                        <a:t>Ps dhn1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 smtClean="0">
                          <a:effectLst/>
                          <a:latin typeface="Times New Roman"/>
                          <a:ea typeface="Calibri"/>
                        </a:rPr>
                        <a:t>Ps dhn3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i="1" kern="1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i="1" kern="100" dirty="0" err="1" smtClean="0">
                          <a:effectLst/>
                          <a:latin typeface="Times New Roman"/>
                          <a:ea typeface="Calibri"/>
                        </a:rPr>
                        <a:t>abaH</a:t>
                      </a:r>
                      <a:r>
                        <a:rPr lang="en-US" sz="1800" i="1" kern="100" dirty="0" smtClean="0">
                          <a:effectLst/>
                          <a:latin typeface="Times New Roman"/>
                          <a:ea typeface="Calibri"/>
                        </a:rPr>
                        <a:t> (</a:t>
                      </a:r>
                      <a:r>
                        <a:rPr lang="ru-RU" sz="1800" i="1" kern="100" dirty="0" err="1" smtClean="0">
                          <a:effectLst/>
                          <a:latin typeface="Times New Roman"/>
                          <a:ea typeface="Calibri"/>
                        </a:rPr>
                        <a:t>аб</a:t>
                      </a:r>
                      <a:r>
                        <a:rPr lang="ru-RU" sz="1800" i="1" kern="100" baseline="0" dirty="0" err="1" smtClean="0">
                          <a:effectLst/>
                          <a:latin typeface="Times New Roman"/>
                          <a:ea typeface="Calibri"/>
                        </a:rPr>
                        <a:t>сциз</a:t>
                      </a:r>
                      <a:r>
                        <a:rPr lang="ru-RU" sz="1800" i="1" kern="100" baseline="0" dirty="0" smtClean="0">
                          <a:effectLst/>
                          <a:latin typeface="Times New Roman"/>
                          <a:ea typeface="Calibri"/>
                        </a:rPr>
                        <a:t>. к-та)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</a:rPr>
                        <a:t>Wachowiak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 et al., 2009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35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/>
          <a:p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/>
              <a:t>Для совершенствования методов </a:t>
            </a:r>
            <a:r>
              <a:rPr lang="ru-RU" sz="9600" dirty="0" err="1"/>
              <a:t>лесовосстановления</a:t>
            </a:r>
            <a:r>
              <a:rPr lang="ru-RU" sz="9600" dirty="0"/>
              <a:t> </a:t>
            </a:r>
            <a:r>
              <a:rPr lang="ru-RU" sz="9600" dirty="0" smtClean="0"/>
              <a:t>лесообразующих пород сосны и ели перспективно использование </a:t>
            </a:r>
            <a:r>
              <a:rPr lang="ru-RU" sz="9600" dirty="0"/>
              <a:t>молекулярных маркеров генов, </a:t>
            </a:r>
            <a:r>
              <a:rPr lang="ru-RU" sz="9600" dirty="0" smtClean="0"/>
              <a:t>вовлеченных в локальную адаптацию.</a:t>
            </a:r>
          </a:p>
          <a:p>
            <a:r>
              <a:rPr lang="ru-RU" sz="9600" dirty="0" smtClean="0"/>
              <a:t>В молекулярные механизмы адаптации к климату вовлечено множество генов, составляющих, недостаточно изученные у немодельных растений ели и сосны и, возможно, «избыточные» регуляторные сети</a:t>
            </a:r>
          </a:p>
          <a:p>
            <a:r>
              <a:rPr lang="ru-RU" sz="9600" dirty="0" smtClean="0"/>
              <a:t>Свет и его фотопериодические и спектральные характеристики являются, одними из самых существенных сигналов, важных для адаптации автотрофных растений, в том числе ели и сосны, к условиям среды</a:t>
            </a:r>
          </a:p>
          <a:p>
            <a:r>
              <a:rPr lang="ru-RU" sz="9600" dirty="0" smtClean="0"/>
              <a:t>Показано, что значимые гены и </a:t>
            </a:r>
            <a:r>
              <a:rPr lang="en-US" sz="9600" dirty="0" smtClean="0"/>
              <a:t>SNP </a:t>
            </a:r>
            <a:r>
              <a:rPr lang="ru-RU" sz="9600" dirty="0" smtClean="0"/>
              <a:t>у одного вида </a:t>
            </a:r>
            <a:r>
              <a:rPr lang="ru-RU" sz="9600" dirty="0"/>
              <a:t>м</a:t>
            </a:r>
            <a:r>
              <a:rPr lang="ru-RU" sz="9600" dirty="0" smtClean="0"/>
              <a:t>огут быть разными в популяциях из различных географических местообитаний поэтому важен мониторинг нуклеотидных полиморфизмов  в генах-кандидатах, для которых хотя бы в некоторых популяциях была выявлена широтная </a:t>
            </a:r>
            <a:r>
              <a:rPr lang="ru-RU" sz="9600" dirty="0" err="1" smtClean="0"/>
              <a:t>клинальность</a:t>
            </a:r>
            <a:r>
              <a:rPr lang="ru-RU" sz="9600" dirty="0" smtClean="0"/>
              <a:t> в распределении частот аллелей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094"/>
            <a:ext cx="3000000" cy="67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57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Спасибо за внимание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3888164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14096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2. Фоторецепторы </a:t>
            </a:r>
            <a:r>
              <a:rPr lang="ru-RU" sz="3200" b="1" dirty="0" err="1" smtClean="0"/>
              <a:t>арабидопсиса</a:t>
            </a:r>
            <a:r>
              <a:rPr lang="ru-RU" sz="3200" b="1" dirty="0" smtClean="0"/>
              <a:t> и характеристики воспринимаемого света</a:t>
            </a:r>
            <a:br>
              <a:rPr lang="ru-RU" sz="3200" b="1" dirty="0" smtClean="0"/>
            </a:br>
            <a:r>
              <a:rPr lang="ru-RU" sz="2200" dirty="0" smtClean="0"/>
              <a:t>R – красный свет,</a:t>
            </a:r>
            <a:br>
              <a:rPr lang="ru-RU" sz="2200" dirty="0" smtClean="0"/>
            </a:br>
            <a:r>
              <a:rPr lang="ru-RU" sz="2200" dirty="0" smtClean="0"/>
              <a:t>FR – дальний красный свет,</a:t>
            </a:r>
            <a:br>
              <a:rPr lang="ru-RU" sz="2200" dirty="0" smtClean="0"/>
            </a:br>
            <a:r>
              <a:rPr lang="ru-RU" sz="2200" dirty="0" smtClean="0"/>
              <a:t>B – синий свет,</a:t>
            </a:r>
            <a:br>
              <a:rPr lang="ru-RU" sz="2200" dirty="0" smtClean="0"/>
            </a:br>
            <a:r>
              <a:rPr lang="ru-RU" sz="2200" dirty="0" smtClean="0"/>
              <a:t>UV–A – ультрафиолет А с длиной волны 320-400 </a:t>
            </a:r>
            <a:r>
              <a:rPr lang="ru-RU" sz="2200" dirty="0" err="1" smtClean="0"/>
              <a:t>нм</a:t>
            </a:r>
            <a:r>
              <a:rPr lang="ru-RU" sz="2200" dirty="0" smtClean="0"/>
              <a:t>,</a:t>
            </a:r>
            <a:br>
              <a:rPr lang="ru-RU" sz="2200" dirty="0" smtClean="0"/>
            </a:br>
            <a:r>
              <a:rPr lang="ru-RU" sz="2200" dirty="0" smtClean="0"/>
              <a:t>UV–В – ультрафиолет B с длиной волны 280-320 </a:t>
            </a:r>
            <a:r>
              <a:rPr lang="ru-RU" sz="2200" dirty="0" err="1" smtClean="0"/>
              <a:t>нм</a:t>
            </a:r>
            <a:r>
              <a:rPr lang="ru-RU" sz="2200" dirty="0" smtClean="0"/>
              <a:t>.</a:t>
            </a:r>
            <a:br>
              <a:rPr lang="ru-RU" sz="2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0514667"/>
              </p:ext>
            </p:extLst>
          </p:nvPr>
        </p:nvGraphicFramePr>
        <p:xfrm>
          <a:off x="0" y="2564904"/>
          <a:ext cx="9144000" cy="4550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1663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Фоторецепторы </a:t>
                      </a:r>
                      <a:endParaRPr lang="ru-RU" sz="1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Спектральные характеристики абсорбируемого света </a:t>
                      </a:r>
                      <a:endParaRPr lang="ru-RU" sz="1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Источник</a:t>
                      </a:r>
                      <a:endParaRPr lang="ru-RU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b="1" u="sng" kern="1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ru-RU" sz="1900" b="1" u="sng" kern="1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Фитохромы</a:t>
                      </a:r>
                      <a:r>
                        <a:rPr lang="ru-RU" sz="1900" b="0" u="none" kern="100" baseline="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**</a:t>
                      </a:r>
                      <a:r>
                        <a:rPr lang="ru-RU" sz="1900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 и </a:t>
                      </a:r>
                      <a:r>
                        <a:rPr lang="en-US" sz="1900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 </a:t>
                      </a:r>
                      <a:r>
                        <a:rPr lang="ru-RU" sz="1900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900" i="1" kern="1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phyА</a:t>
                      </a:r>
                      <a:r>
                        <a:rPr lang="en-US" sz="1900" i="1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1900" i="1" kern="1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900" i="1" kern="100" baseline="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phyB</a:t>
                      </a:r>
                      <a:r>
                        <a:rPr lang="ru-RU" sz="1900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R/FR</a:t>
                      </a:r>
                      <a:endParaRPr lang="ru-RU" sz="1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/>
                        <a:t>Clack</a:t>
                      </a:r>
                      <a:r>
                        <a:rPr lang="en-US" sz="1900" baseline="0" dirty="0" smtClean="0"/>
                        <a:t> et al., 1994</a:t>
                      </a:r>
                      <a:endParaRPr lang="ru-RU" sz="1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Криптохромы</a:t>
                      </a:r>
                      <a:r>
                        <a:rPr lang="ru-RU" sz="19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1900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cry1</a:t>
                      </a:r>
                      <a:r>
                        <a:rPr lang="en-US" sz="19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en-US" sz="1900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cry2</a:t>
                      </a:r>
                      <a:r>
                        <a:rPr lang="en-US" sz="19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900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B/UV–</a:t>
                      </a:r>
                      <a:r>
                        <a:rPr lang="ru-RU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А/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UV–</a:t>
                      </a:r>
                      <a:r>
                        <a:rPr lang="ru-RU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</a:t>
                      </a:r>
                      <a:endParaRPr lang="ru-RU" sz="19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Neff, </a:t>
                      </a:r>
                      <a:r>
                        <a:rPr lang="en-US" sz="1900" dirty="0" err="1" smtClean="0"/>
                        <a:t>Chory</a:t>
                      </a:r>
                      <a:r>
                        <a:rPr lang="en-US" sz="1900" dirty="0" smtClean="0"/>
                        <a:t>, 1998</a:t>
                      </a:r>
                      <a:endParaRPr lang="en-US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ru-RU" sz="1900" b="1" u="sng" dirty="0" err="1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Фототропины</a:t>
                      </a:r>
                      <a:r>
                        <a:rPr lang="ru-RU" sz="19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1900" b="1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NPH</a:t>
                      </a:r>
                      <a:r>
                        <a:rPr lang="en-US" sz="19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9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en-US" sz="1900" b="1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NPL1</a:t>
                      </a:r>
                      <a:r>
                        <a:rPr lang="en-US" sz="19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900" b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B/UV–</a:t>
                      </a:r>
                      <a:r>
                        <a:rPr lang="ru-RU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А/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UV–</a:t>
                      </a:r>
                      <a:r>
                        <a:rPr lang="ru-RU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</a:t>
                      </a:r>
                      <a:endParaRPr lang="ru-RU" sz="19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Mas et al., 2000</a:t>
                      </a:r>
                      <a:endParaRPr lang="en-US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Каротиноиды</a:t>
                      </a:r>
                      <a:endParaRPr lang="ru-RU" sz="1900" dirty="0">
                        <a:solidFill>
                          <a:srgbClr val="7030A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B/UV–</a:t>
                      </a:r>
                      <a:r>
                        <a:rPr lang="ru-RU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А/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UV–</a:t>
                      </a:r>
                      <a:r>
                        <a:rPr lang="ru-RU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</a:t>
                      </a:r>
                      <a:endParaRPr lang="ru-RU" sz="19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Цыганкова и др., 2004</a:t>
                      </a:r>
                      <a:endParaRPr lang="ru-RU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**</a:t>
                      </a:r>
                      <a:r>
                        <a:rPr lang="en-US" sz="1900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ZEITLUPE (ZTL)</a:t>
                      </a:r>
                      <a:endParaRPr lang="en-US" sz="1900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B/UV–</a:t>
                      </a:r>
                      <a:r>
                        <a:rPr lang="ru-RU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А</a:t>
                      </a:r>
                      <a:endParaRPr lang="ru-RU" sz="19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Somers et al., 2000</a:t>
                      </a:r>
                      <a:endParaRPr lang="en-US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i="1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UVR8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i="1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(UV RESISTANCE LOCUS 8)</a:t>
                      </a:r>
                      <a:endParaRPr lang="en-US" sz="1900" i="1" dirty="0">
                        <a:solidFill>
                          <a:srgbClr val="7030A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UV–</a:t>
                      </a:r>
                      <a:r>
                        <a:rPr lang="ru-RU" sz="1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</a:t>
                      </a:r>
                      <a:endParaRPr lang="ru-RU" sz="19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900" dirty="0" err="1" smtClean="0"/>
                        <a:t>Rizzini</a:t>
                      </a:r>
                      <a:r>
                        <a:rPr lang="en-US" sz="1900" dirty="0" smtClean="0"/>
                        <a:t> et al., 2011</a:t>
                      </a:r>
                      <a:endParaRPr lang="en-US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ru-RU" sz="1900" u="sng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термосенсоры</a:t>
                      </a:r>
                      <a:endParaRPr lang="ru-RU" sz="1900" u="sng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**участвуют в настройке циркадных часов</a:t>
                      </a:r>
                      <a:endParaRPr lang="ru-RU" sz="1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31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3691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3. Упрощенная </a:t>
            </a:r>
            <a:r>
              <a:rPr lang="ru-RU" sz="2700" b="1" dirty="0"/>
              <a:t>схема восприятия сигналов, поступающих от фоторецепторов, активируемых светом различных областей спектра, у </a:t>
            </a:r>
            <a:r>
              <a:rPr lang="ru-RU" sz="2700" b="1" i="1" dirty="0" err="1"/>
              <a:t>Arabidopsis</a:t>
            </a:r>
            <a:r>
              <a:rPr lang="ru-RU" sz="2700" b="1" i="1" dirty="0"/>
              <a:t> </a:t>
            </a:r>
            <a:r>
              <a:rPr lang="ru-RU" sz="2700" b="1" i="1" dirty="0" err="1" smtClean="0"/>
              <a:t>thaliana</a:t>
            </a:r>
            <a:r>
              <a:rPr lang="ru-RU" sz="2700" b="1" i="1" dirty="0" smtClean="0"/>
              <a:t> </a:t>
            </a:r>
            <a:r>
              <a:rPr lang="ru-RU" sz="2700" b="1" dirty="0" smtClean="0"/>
              <a:t>(Войцеховская, 2019</a:t>
            </a:r>
            <a:r>
              <a:rPr lang="ru-RU" sz="2700" b="1" dirty="0"/>
              <a:t>) </a:t>
            </a:r>
            <a:r>
              <a:rPr lang="en-US" sz="2700" b="1" dirty="0"/>
              <a:t/>
            </a:r>
            <a:br>
              <a:rPr lang="en-US" sz="2700" b="1" dirty="0"/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целом, сигналы от всех видов фоторецепторов растений поступают на основные компоненты трех крупных регуляторных модулей: репрессора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фотоморфогенеза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COР1, активатора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фотоморфогенеза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HY5 и системных интеграторов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PIFs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7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329990"/>
            <a:ext cx="6192688" cy="4452789"/>
          </a:xfrm>
        </p:spPr>
      </p:pic>
    </p:spTree>
    <p:extLst>
      <p:ext uri="{BB962C8B-B14F-4D97-AF65-F5344CB8AC3E}">
        <p14:creationId xmlns:p14="http://schemas.microsoft.com/office/powerpoint/2010/main" val="220372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</a:t>
            </a:r>
            <a:r>
              <a:rPr lang="en-US" dirty="0" smtClean="0"/>
              <a:t>. </a:t>
            </a:r>
            <a:r>
              <a:rPr lang="ru-RU" dirty="0" smtClean="0"/>
              <a:t>Модель </a:t>
            </a:r>
            <a:r>
              <a:rPr lang="ru-RU" dirty="0"/>
              <a:t>циркадных часов </a:t>
            </a:r>
            <a:r>
              <a:rPr lang="en-US" i="1" dirty="0"/>
              <a:t>Arabidopsis thaliana</a:t>
            </a:r>
            <a:r>
              <a:rPr lang="en-US" dirty="0"/>
              <a:t> </a:t>
            </a:r>
            <a:r>
              <a:rPr lang="ru-RU" dirty="0" smtClean="0"/>
              <a:t>[</a:t>
            </a:r>
            <a:r>
              <a:rPr lang="ru-RU" dirty="0" err="1"/>
              <a:t>Greenham</a:t>
            </a:r>
            <a:r>
              <a:rPr lang="ru-RU" dirty="0"/>
              <a:t>, </a:t>
            </a:r>
            <a:r>
              <a:rPr lang="ru-RU" dirty="0" err="1"/>
              <a:t>McClung</a:t>
            </a:r>
            <a:r>
              <a:rPr lang="ru-RU" dirty="0"/>
              <a:t>, 2015</a:t>
            </a:r>
            <a:r>
              <a:rPr lang="ru-RU" dirty="0" smtClean="0"/>
              <a:t>]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600200"/>
            <a:ext cx="6552728" cy="5257800"/>
          </a:xfrm>
        </p:spPr>
      </p:pic>
    </p:spTree>
    <p:extLst>
      <p:ext uri="{BB962C8B-B14F-4D97-AF65-F5344CB8AC3E}">
        <p14:creationId xmlns:p14="http://schemas.microsoft.com/office/powerpoint/2010/main" val="138981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5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Сравнение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фитохромов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и циркадных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часов хвойных и покрытосеменных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980729"/>
            <a:ext cx="4497388" cy="936104"/>
          </a:xfrm>
        </p:spPr>
        <p:txBody>
          <a:bodyPr>
            <a:normAutofit fontScale="25000" lnSpcReduction="20000"/>
          </a:bodyPr>
          <a:lstStyle/>
          <a:p>
            <a:endParaRPr lang="en-US" i="1" dirty="0" smtClean="0"/>
          </a:p>
          <a:p>
            <a:endParaRPr lang="en-US" i="1" dirty="0"/>
          </a:p>
          <a:p>
            <a:endParaRPr lang="en-US" sz="7400" i="1" dirty="0" smtClean="0"/>
          </a:p>
          <a:p>
            <a:pPr algn="ctr"/>
            <a:r>
              <a:rPr lang="en-US" sz="9600" b="0" i="1" dirty="0" err="1" smtClean="0"/>
              <a:t>Picea</a:t>
            </a:r>
            <a:r>
              <a:rPr lang="en-US" sz="9600" b="0" i="1" dirty="0" smtClean="0"/>
              <a:t>, </a:t>
            </a:r>
            <a:r>
              <a:rPr lang="en-US" sz="9600" b="0" i="1" dirty="0" err="1" smtClean="0"/>
              <a:t>Pinus</a:t>
            </a:r>
            <a:endParaRPr lang="en-US" sz="9600" b="0" i="1" dirty="0" smtClean="0"/>
          </a:p>
          <a:p>
            <a:pPr algn="ctr"/>
            <a:r>
              <a:rPr lang="ru-RU" sz="9600" dirty="0" err="1">
                <a:solidFill>
                  <a:schemeClr val="accent6">
                    <a:lumMod val="75000"/>
                  </a:schemeClr>
                </a:solidFill>
              </a:rPr>
              <a:t>Фитохромы</a:t>
            </a:r>
            <a:r>
              <a:rPr lang="ru-RU" sz="96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</a:rPr>
              <a:t> P</a:t>
            </a:r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</a:rPr>
              <a:t>N </a:t>
            </a:r>
            <a:r>
              <a:rPr lang="en-US" sz="9600" b="0" dirty="0" smtClean="0"/>
              <a:t>(3)</a:t>
            </a:r>
          </a:p>
          <a:p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0" y="2174874"/>
            <a:ext cx="4497388" cy="4683125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Часы </a:t>
            </a:r>
            <a:r>
              <a:rPr lang="en-US" b="1" i="1" dirty="0" err="1">
                <a:solidFill>
                  <a:srgbClr val="00B050"/>
                </a:solidFill>
              </a:rPr>
              <a:t>Picea</a:t>
            </a:r>
            <a:r>
              <a:rPr lang="en-US" b="1" i="1" dirty="0">
                <a:solidFill>
                  <a:srgbClr val="00B050"/>
                </a:solidFill>
              </a:rPr>
              <a:t> </a:t>
            </a:r>
            <a:r>
              <a:rPr lang="en-US" b="1" i="1" dirty="0" err="1" smtClean="0">
                <a:solidFill>
                  <a:srgbClr val="00B050"/>
                </a:solidFill>
              </a:rPr>
              <a:t>abies</a:t>
            </a:r>
            <a:endParaRPr lang="ru-RU" b="1" i="1" dirty="0" smtClean="0">
              <a:solidFill>
                <a:srgbClr val="00B050"/>
              </a:solidFill>
            </a:endParaRPr>
          </a:p>
          <a:p>
            <a:pPr marL="457200" indent="-457200">
              <a:buAutoNum type="arabicPlain" startAt="3"/>
            </a:pPr>
            <a:r>
              <a:rPr lang="en-US" dirty="0" smtClean="0"/>
              <a:t>- </a:t>
            </a:r>
            <a:r>
              <a:rPr lang="en-US" i="1" dirty="0" smtClean="0"/>
              <a:t>PaPRR</a:t>
            </a:r>
            <a:r>
              <a:rPr lang="en-US" b="1" i="1" dirty="0" smtClean="0">
                <a:solidFill>
                  <a:srgbClr val="C00000"/>
                </a:solidFill>
              </a:rPr>
              <a:t>1</a:t>
            </a:r>
            <a:r>
              <a:rPr lang="en-US" i="1" dirty="0" smtClean="0"/>
              <a:t> </a:t>
            </a:r>
            <a:r>
              <a:rPr lang="en-US" dirty="0"/>
              <a:t>, </a:t>
            </a:r>
            <a:r>
              <a:rPr lang="en-US" i="1" dirty="0" smtClean="0"/>
              <a:t>PaPRR</a:t>
            </a:r>
            <a:r>
              <a:rPr lang="en-US" b="1" i="1" dirty="0" smtClean="0">
                <a:solidFill>
                  <a:srgbClr val="00B050"/>
                </a:solidFill>
              </a:rPr>
              <a:t>3</a:t>
            </a:r>
            <a:r>
              <a:rPr lang="en-US" dirty="0" smtClean="0"/>
              <a:t> </a:t>
            </a:r>
            <a:r>
              <a:rPr lang="ru-RU" dirty="0"/>
              <a:t>и </a:t>
            </a:r>
            <a:r>
              <a:rPr lang="en-US" i="1" dirty="0" smtClean="0"/>
              <a:t>PaPRR</a:t>
            </a:r>
            <a:r>
              <a:rPr lang="en-US" b="1" i="1" dirty="0" smtClean="0">
                <a:solidFill>
                  <a:srgbClr val="0070C0"/>
                </a:solidFill>
              </a:rPr>
              <a:t>7</a:t>
            </a:r>
          </a:p>
          <a:p>
            <a:pPr marL="0" indent="0">
              <a:buNone/>
            </a:pPr>
            <a:r>
              <a:rPr lang="en-US" dirty="0" smtClean="0"/>
              <a:t>1 – </a:t>
            </a:r>
            <a:r>
              <a:rPr lang="ru-RU" i="1" dirty="0" err="1" smtClean="0"/>
              <a:t>PaGI</a:t>
            </a:r>
            <a:endParaRPr lang="en-US" i="1" dirty="0" smtClean="0"/>
          </a:p>
          <a:p>
            <a:pPr marL="0" indent="0">
              <a:buNone/>
            </a:pPr>
            <a:r>
              <a:rPr lang="en-US" dirty="0"/>
              <a:t>1 – </a:t>
            </a:r>
            <a:r>
              <a:rPr lang="en-US" i="1" dirty="0" smtClean="0"/>
              <a:t>Pa</a:t>
            </a:r>
            <a:r>
              <a:rPr lang="ru-RU" i="1" dirty="0" smtClean="0"/>
              <a:t>ZTL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из семейства </a:t>
            </a:r>
            <a:r>
              <a:rPr lang="en-US" i="1" dirty="0" smtClean="0"/>
              <a:t>ZTL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</a:t>
            </a:r>
          </a:p>
          <a:p>
            <a:pPr marL="0" indent="0">
              <a:buNone/>
            </a:pPr>
            <a:r>
              <a:rPr lang="en-US" dirty="0" smtClean="0"/>
              <a:t>1 - </a:t>
            </a:r>
            <a:r>
              <a:rPr lang="en-US" i="1" dirty="0" smtClean="0"/>
              <a:t>PaELF4</a:t>
            </a:r>
          </a:p>
          <a:p>
            <a:pPr marL="0" indent="0">
              <a:buNone/>
            </a:pPr>
            <a:r>
              <a:rPr lang="en-US" dirty="0" smtClean="0"/>
              <a:t>1 – </a:t>
            </a:r>
            <a:r>
              <a:rPr lang="en-US" i="1" dirty="0" err="1" smtClean="0"/>
              <a:t>PaLUX</a:t>
            </a:r>
            <a:r>
              <a:rPr lang="en-US" i="1" dirty="0" smtClean="0"/>
              <a:t> </a:t>
            </a:r>
            <a:r>
              <a:rPr lang="en-US" dirty="0" smtClean="0"/>
              <a:t>(? </a:t>
            </a:r>
            <a:r>
              <a:rPr lang="ru-RU" dirty="0" err="1" smtClean="0"/>
              <a:t>Кластеризуется</a:t>
            </a:r>
            <a:r>
              <a:rPr lang="ru-RU" dirty="0" smtClean="0"/>
              <a:t> с др. генами </a:t>
            </a:r>
            <a:r>
              <a:rPr lang="en-US" i="1" dirty="0" smtClean="0"/>
              <a:t>At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sz="2000" dirty="0"/>
              <a:t>Таким образом, удалось идентифицировать у хвойных гомологи большинства, но не всех генов циркадных часов </a:t>
            </a:r>
            <a:r>
              <a:rPr lang="ru-RU" sz="2000" dirty="0" err="1"/>
              <a:t>Arabidopsis</a:t>
            </a:r>
            <a:endParaRPr lang="en-US" sz="2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2840" y="980728"/>
            <a:ext cx="4498975" cy="1152127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sz="2600" b="0" i="1" dirty="0" smtClean="0"/>
          </a:p>
          <a:p>
            <a:pPr algn="ctr"/>
            <a:endParaRPr lang="en-US" sz="7400" b="0" i="1" dirty="0" smtClean="0"/>
          </a:p>
          <a:p>
            <a:pPr algn="ctr"/>
            <a:endParaRPr lang="en-US" sz="7400" b="0" i="1" dirty="0"/>
          </a:p>
          <a:p>
            <a:pPr algn="ctr"/>
            <a:r>
              <a:rPr lang="en-US" sz="9600" b="0" i="1" dirty="0" smtClean="0"/>
              <a:t>Arabidopsis </a:t>
            </a:r>
            <a:r>
              <a:rPr lang="en-US" sz="9600" b="0" i="1" dirty="0"/>
              <a:t>thaliana</a:t>
            </a:r>
          </a:p>
          <a:p>
            <a:pPr algn="ctr"/>
            <a:r>
              <a:rPr lang="ru-RU" sz="9600" dirty="0" err="1">
                <a:solidFill>
                  <a:schemeClr val="accent6">
                    <a:lumMod val="75000"/>
                  </a:schemeClr>
                </a:solidFill>
              </a:rPr>
              <a:t>Фитохромы</a:t>
            </a:r>
            <a:r>
              <a:rPr lang="ru-RU" sz="9600" dirty="0">
                <a:solidFill>
                  <a:schemeClr val="accent6">
                    <a:lumMod val="75000"/>
                  </a:schemeClr>
                </a:solidFill>
              </a:rPr>
              <a:t> А, </a:t>
            </a:r>
            <a:r>
              <a:rPr lang="en-US" sz="9600" dirty="0">
                <a:solidFill>
                  <a:schemeClr val="accent6">
                    <a:lumMod val="75000"/>
                  </a:schemeClr>
                </a:solidFill>
              </a:rPr>
              <a:t>B, C, D, </a:t>
            </a:r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</a:rPr>
              <a:t>E </a:t>
            </a:r>
            <a:r>
              <a:rPr lang="en-US" sz="9600" b="0" dirty="0" smtClean="0"/>
              <a:t>(5)</a:t>
            </a:r>
            <a:endParaRPr lang="en-US" sz="9600" b="0" dirty="0"/>
          </a:p>
          <a:p>
            <a:endParaRPr lang="ru-RU" sz="7400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498975" cy="46831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Часы </a:t>
            </a:r>
            <a:r>
              <a:rPr lang="en-US" b="1" i="1" dirty="0">
                <a:solidFill>
                  <a:srgbClr val="00B050"/>
                </a:solidFill>
              </a:rPr>
              <a:t>Arabidopsis thaliana</a:t>
            </a:r>
          </a:p>
          <a:p>
            <a:pPr marL="0" indent="0">
              <a:buNone/>
            </a:pPr>
            <a:r>
              <a:rPr lang="en-US" dirty="0"/>
              <a:t>5 - </a:t>
            </a:r>
            <a:r>
              <a:rPr lang="en-US" i="1" dirty="0"/>
              <a:t>PRR</a:t>
            </a:r>
            <a:r>
              <a:rPr lang="en-US" b="1" i="1" dirty="0">
                <a:solidFill>
                  <a:srgbClr val="C00000"/>
                </a:solidFill>
              </a:rPr>
              <a:t>1</a:t>
            </a:r>
            <a:r>
              <a:rPr lang="en-US" i="1" dirty="0"/>
              <a:t>, PRR</a:t>
            </a:r>
            <a:r>
              <a:rPr lang="en-US" b="1" i="1" dirty="0">
                <a:solidFill>
                  <a:srgbClr val="00B050"/>
                </a:solidFill>
              </a:rPr>
              <a:t>3</a:t>
            </a:r>
            <a:r>
              <a:rPr lang="en-US" i="1" dirty="0"/>
              <a:t>/</a:t>
            </a:r>
            <a:r>
              <a:rPr lang="en-US" b="1" i="1" dirty="0">
                <a:solidFill>
                  <a:srgbClr val="0070C0"/>
                </a:solidFill>
              </a:rPr>
              <a:t>7</a:t>
            </a:r>
            <a:r>
              <a:rPr lang="en-US" i="1" dirty="0"/>
              <a:t> </a:t>
            </a:r>
            <a:r>
              <a:rPr lang="ru-RU" i="1" dirty="0"/>
              <a:t>и </a:t>
            </a:r>
            <a:r>
              <a:rPr lang="en-US" b="1" i="1" u="sng" dirty="0" smtClean="0"/>
              <a:t>PRR5/9</a:t>
            </a:r>
          </a:p>
          <a:p>
            <a:pPr marL="0" indent="0">
              <a:buNone/>
            </a:pPr>
            <a:r>
              <a:rPr lang="en-US" dirty="0" smtClean="0"/>
              <a:t>1 – </a:t>
            </a:r>
            <a:r>
              <a:rPr lang="ru-RU" i="1" dirty="0" smtClean="0"/>
              <a:t>GI</a:t>
            </a:r>
            <a:endParaRPr lang="en-US" i="1" dirty="0" smtClean="0"/>
          </a:p>
          <a:p>
            <a:pPr marL="0" indent="0">
              <a:buNone/>
            </a:pPr>
            <a:r>
              <a:rPr lang="en-US" dirty="0"/>
              <a:t>3 </a:t>
            </a:r>
            <a:r>
              <a:rPr lang="en-US" dirty="0" smtClean="0"/>
              <a:t>– </a:t>
            </a:r>
            <a:r>
              <a:rPr lang="en-US" i="1" dirty="0" smtClean="0"/>
              <a:t>ZTL</a:t>
            </a:r>
            <a:r>
              <a:rPr lang="en-US" dirty="0" smtClean="0"/>
              <a:t>, </a:t>
            </a:r>
            <a:r>
              <a:rPr lang="en-US" b="1" i="1" u="sng" dirty="0" smtClean="0"/>
              <a:t>FKF1/LKP2</a:t>
            </a:r>
          </a:p>
          <a:p>
            <a:pPr marL="0" indent="0">
              <a:buNone/>
            </a:pPr>
            <a:r>
              <a:rPr lang="en-US" dirty="0" smtClean="0"/>
              <a:t>1 - </a:t>
            </a:r>
            <a:r>
              <a:rPr lang="en-US" b="1" i="1" u="sng" dirty="0" smtClean="0"/>
              <a:t>ELF3</a:t>
            </a:r>
            <a:r>
              <a:rPr lang="en-US" dirty="0"/>
              <a:t> 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1 </a:t>
            </a:r>
            <a:r>
              <a:rPr lang="en-US" dirty="0" smtClean="0"/>
              <a:t>- </a:t>
            </a:r>
            <a:r>
              <a:rPr lang="en-US" i="1" dirty="0" smtClean="0"/>
              <a:t>ELF4</a:t>
            </a:r>
            <a:endParaRPr lang="en-US" i="1" dirty="0"/>
          </a:p>
          <a:p>
            <a:pPr marL="0" indent="0">
              <a:buNone/>
            </a:pPr>
            <a:r>
              <a:rPr lang="en-US" dirty="0"/>
              <a:t>1 - </a:t>
            </a:r>
            <a:r>
              <a:rPr lang="en-US" i="1" dirty="0" err="1" smtClean="0"/>
              <a:t>AtLUX</a:t>
            </a:r>
            <a:endParaRPr lang="en-US" i="1" dirty="0"/>
          </a:p>
          <a:p>
            <a:pPr marL="0" indent="0">
              <a:buNone/>
            </a:pPr>
            <a:endParaRPr lang="en-US" b="1" i="1" u="sng" dirty="0" smtClean="0"/>
          </a:p>
          <a:p>
            <a:pPr marL="0" indent="0">
              <a:buNone/>
            </a:pPr>
            <a:r>
              <a:rPr lang="ru-RU" b="1" i="1" dirty="0" smtClean="0"/>
              <a:t>По данным </a:t>
            </a:r>
            <a:r>
              <a:rPr lang="en-US" b="1" i="1" dirty="0" err="1"/>
              <a:t>Gyllenstrand</a:t>
            </a:r>
            <a:r>
              <a:rPr lang="en-US" b="1" i="1" dirty="0"/>
              <a:t> </a:t>
            </a:r>
            <a:r>
              <a:rPr lang="en-US" b="1" i="1" dirty="0" smtClean="0"/>
              <a:t>et al., 2014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412643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6. Особенности циркадных часов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i="1" dirty="0" err="1" smtClean="0">
                <a:solidFill>
                  <a:schemeClr val="accent3">
                    <a:lumMod val="75000"/>
                  </a:schemeClr>
                </a:solidFill>
              </a:rPr>
              <a:t>Picea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accent3">
                    <a:lumMod val="75000"/>
                  </a:schemeClr>
                </a:solidFill>
              </a:rPr>
              <a:t>abies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dirty="0"/>
              <a:t>- Было установлено, что циркадные часы у ели европейской не вполне самоподдерживающиеся, поскольку в условиях постоянной освещенности наблюдалось затухание циркадных ритмов экспрессии часовых генов (</a:t>
            </a:r>
            <a:r>
              <a:rPr lang="ru-RU" i="1" dirty="0"/>
              <a:t>CCA1, LHY, TOC1 </a:t>
            </a:r>
            <a:r>
              <a:rPr lang="ru-RU" dirty="0"/>
              <a:t>и </a:t>
            </a:r>
            <a:r>
              <a:rPr lang="ru-RU" i="1" dirty="0"/>
              <a:t>GI</a:t>
            </a:r>
            <a:r>
              <a:rPr lang="ru-RU" dirty="0"/>
              <a:t>) при постоянном освещении или темноте. 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ru-RU" dirty="0"/>
              <a:t>В условиях </a:t>
            </a:r>
            <a:r>
              <a:rPr lang="ru-RU" dirty="0" err="1"/>
              <a:t>фотопериода</a:t>
            </a:r>
            <a:r>
              <a:rPr lang="ru-RU" dirty="0"/>
              <a:t> только один </a:t>
            </a:r>
            <a:r>
              <a:rPr lang="ru-RU" dirty="0" err="1"/>
              <a:t>транскрипт</a:t>
            </a:r>
            <a:r>
              <a:rPr lang="ru-RU" dirty="0"/>
              <a:t> </a:t>
            </a:r>
            <a:r>
              <a:rPr lang="ru-RU" i="1" dirty="0" smtClean="0"/>
              <a:t>PaCCA1 </a:t>
            </a:r>
            <a:r>
              <a:rPr lang="ru-RU" dirty="0"/>
              <a:t>образовывался циклически. 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3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85293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7. Модель внешнего совпадения фотопериодического контроля цветения </a:t>
            </a:r>
            <a:r>
              <a:rPr lang="ru-RU" sz="3100" b="1" dirty="0" err="1" smtClean="0"/>
              <a:t>арабидопсиса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1600" dirty="0" smtClean="0"/>
              <a:t>Переход к цветению происходит при достижении пика экспрессии гена </a:t>
            </a:r>
            <a:r>
              <a:rPr lang="ru-RU" sz="1600" i="1" dirty="0" smtClean="0"/>
              <a:t>КОНСТАНС</a:t>
            </a:r>
            <a:r>
              <a:rPr lang="ru-RU" sz="1600" dirty="0" smtClean="0"/>
              <a:t> (СО), который совпадает со светлой фазой суток. Фоторецепторы (PHYA/PHYB) воспринимают световые сигналы и управляют часами. Центральный </a:t>
            </a:r>
            <a:r>
              <a:rPr lang="ru-RU" sz="1600" dirty="0" err="1" smtClean="0"/>
              <a:t>осцилятор</a:t>
            </a:r>
            <a:r>
              <a:rPr lang="ru-RU" sz="1600" dirty="0" smtClean="0"/>
              <a:t>  состоит из </a:t>
            </a:r>
            <a:r>
              <a:rPr lang="ru-RU" sz="1600" dirty="0"/>
              <a:t>генов </a:t>
            </a:r>
            <a:r>
              <a:rPr lang="ru-RU" sz="1600" i="1" dirty="0" err="1" smtClean="0"/>
              <a:t>LHYs</a:t>
            </a:r>
            <a:r>
              <a:rPr lang="ru-RU" sz="1600" dirty="0" smtClean="0"/>
              <a:t> </a:t>
            </a:r>
            <a:r>
              <a:rPr lang="ru-RU" sz="1600" dirty="0"/>
              <a:t>(</a:t>
            </a:r>
            <a:r>
              <a:rPr lang="ru-RU" sz="1600" dirty="0" smtClean="0"/>
              <a:t>1 и 2), </a:t>
            </a:r>
            <a:r>
              <a:rPr lang="ru-RU" sz="1600" i="1" dirty="0" smtClean="0"/>
              <a:t>CAB 1 (TOC1) </a:t>
            </a:r>
            <a:r>
              <a:rPr lang="ru-RU" sz="1600" dirty="0" smtClean="0"/>
              <a:t>и </a:t>
            </a:r>
            <a:r>
              <a:rPr lang="ru-RU" sz="1600" i="1" dirty="0" smtClean="0"/>
              <a:t>CCA1</a:t>
            </a:r>
            <a:r>
              <a:rPr lang="ru-RU" sz="1600" dirty="0"/>
              <a:t>.</a:t>
            </a:r>
            <a:r>
              <a:rPr lang="ru-RU" sz="1600" dirty="0" smtClean="0"/>
              <a:t>  Эти гены контролируют суточный ритм экспрессия </a:t>
            </a:r>
            <a:r>
              <a:rPr lang="ru-RU" sz="1600" i="1" dirty="0" smtClean="0"/>
              <a:t>CO</a:t>
            </a:r>
            <a:r>
              <a:rPr lang="ru-RU" sz="1600" dirty="0" smtClean="0"/>
              <a:t>. В длинные дни (нижняя часть рисунка) пик экспрессии CO совпадает со светлой фазой (фаза совпадения). На свету белок СО стабилен и может активировать экспрессию </a:t>
            </a:r>
            <a:r>
              <a:rPr lang="ru-RU" sz="1600" i="1" dirty="0" smtClean="0"/>
              <a:t>FLOWERING LOCUS T </a:t>
            </a:r>
            <a:r>
              <a:rPr lang="ru-RU" sz="1600" dirty="0" smtClean="0"/>
              <a:t>(</a:t>
            </a:r>
            <a:r>
              <a:rPr lang="ru-RU" sz="1600" i="1" dirty="0" smtClean="0"/>
              <a:t>FT</a:t>
            </a:r>
            <a:r>
              <a:rPr lang="ru-RU" sz="1600" dirty="0" smtClean="0"/>
              <a:t>), способствуя цветению. В короткие дни (правая панель) пик экспрессии </a:t>
            </a:r>
            <a:r>
              <a:rPr lang="ru-RU" sz="1600" i="1" dirty="0" smtClean="0"/>
              <a:t>CO</a:t>
            </a:r>
            <a:r>
              <a:rPr lang="ru-RU" sz="1600" dirty="0" smtClean="0"/>
              <a:t> приходится на темноту (нет совпадения световой фазы) и экспрессия </a:t>
            </a:r>
            <a:r>
              <a:rPr lang="ru-RU" sz="1600" i="1" dirty="0" smtClean="0"/>
              <a:t>CO</a:t>
            </a:r>
            <a:r>
              <a:rPr lang="ru-RU" sz="1600" dirty="0" smtClean="0"/>
              <a:t>). В темноте белок CO разрушается и, следовательно, не может индуцировать экспрессию </a:t>
            </a:r>
            <a:r>
              <a:rPr lang="ru-RU" sz="1600" i="1" dirty="0" smtClean="0"/>
              <a:t>FT</a:t>
            </a:r>
            <a:r>
              <a:rPr lang="ru-RU" sz="1600" dirty="0" smtClean="0"/>
              <a:t> и дальнейшие процессы. Перерисовано из </a:t>
            </a:r>
            <a:r>
              <a:rPr lang="ru-RU" sz="1600" dirty="0" err="1" smtClean="0"/>
              <a:t>Бастоу</a:t>
            </a:r>
            <a:r>
              <a:rPr lang="ru-RU" sz="1600" dirty="0" smtClean="0"/>
              <a:t> и Дин (2002).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0" y="3041576"/>
            <a:ext cx="9033760" cy="3816424"/>
          </a:xfrm>
        </p:spPr>
      </p:pic>
    </p:spTree>
    <p:extLst>
      <p:ext uri="{BB962C8B-B14F-4D97-AF65-F5344CB8AC3E}">
        <p14:creationId xmlns:p14="http://schemas.microsoft.com/office/powerpoint/2010/main" val="191738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48880"/>
          </a:xfrm>
        </p:spPr>
        <p:txBody>
          <a:bodyPr>
            <a:normAutofit/>
          </a:bodyPr>
          <a:lstStyle/>
          <a:p>
            <a:r>
              <a:rPr lang="ru-RU" sz="3200" b="1" dirty="0"/>
              <a:t>8</a:t>
            </a:r>
            <a:r>
              <a:rPr lang="ru-RU" sz="3200" b="1" dirty="0" smtClean="0"/>
              <a:t>. Схематический ход индукции покоя у деревьев </a:t>
            </a:r>
            <a:br>
              <a:rPr lang="ru-RU" sz="3200" b="1" dirty="0" smtClean="0"/>
            </a:br>
            <a:r>
              <a:rPr lang="en-US" sz="2200" dirty="0" smtClean="0"/>
              <a:t>FR </a:t>
            </a:r>
            <a:r>
              <a:rPr lang="ru-RU" sz="2200" dirty="0" smtClean="0"/>
              <a:t>дальний красный свет, </a:t>
            </a:r>
            <a:r>
              <a:rPr lang="en-US" sz="2200" dirty="0" smtClean="0"/>
              <a:t>LD </a:t>
            </a:r>
            <a:r>
              <a:rPr lang="ru-RU" sz="2200" dirty="0" smtClean="0"/>
              <a:t>и </a:t>
            </a:r>
            <a:r>
              <a:rPr lang="en-US" sz="2200" dirty="0" smtClean="0"/>
              <a:t>SD </a:t>
            </a:r>
            <a:r>
              <a:rPr lang="ru-RU" sz="2200" dirty="0" smtClean="0"/>
              <a:t>длинный и короткий </a:t>
            </a:r>
            <a:r>
              <a:rPr lang="ru-RU" sz="2200" dirty="0" err="1" smtClean="0"/>
              <a:t>фотопериод</a:t>
            </a:r>
            <a:r>
              <a:rPr lang="ru-RU" sz="2200" dirty="0" smtClean="0"/>
              <a:t>, </a:t>
            </a:r>
            <a:r>
              <a:rPr lang="en-US" sz="2200" dirty="0" smtClean="0"/>
              <a:t>FT </a:t>
            </a:r>
            <a:r>
              <a:rPr lang="ru-RU" sz="2200" i="1" dirty="0" smtClean="0"/>
              <a:t>ЦВЕТУЩИЙ ЛОКУСТ </a:t>
            </a:r>
            <a:r>
              <a:rPr lang="en-US" sz="2200" i="1" dirty="0" smtClean="0"/>
              <a:t>T</a:t>
            </a:r>
            <a:r>
              <a:rPr lang="en-US" sz="2200" dirty="0" smtClean="0"/>
              <a:t>, </a:t>
            </a:r>
            <a:r>
              <a:rPr lang="ru-RU" sz="2200" dirty="0" smtClean="0"/>
              <a:t>как описано у </a:t>
            </a:r>
            <a:r>
              <a:rPr lang="en-US" sz="2200" dirty="0" err="1" smtClean="0"/>
              <a:t>Populus</a:t>
            </a:r>
            <a:r>
              <a:rPr lang="en-US" sz="2200" dirty="0" smtClean="0"/>
              <a:t> (</a:t>
            </a:r>
            <a:r>
              <a:rPr lang="en-US" sz="2200" dirty="0" err="1" smtClean="0"/>
              <a:t>Böhlenius</a:t>
            </a:r>
            <a:r>
              <a:rPr lang="en-US" sz="2200" dirty="0" smtClean="0"/>
              <a:t> et al. 2006), FT* </a:t>
            </a:r>
            <a:r>
              <a:rPr lang="ru-RU" sz="2200" dirty="0" smtClean="0"/>
              <a:t>ген </a:t>
            </a:r>
            <a:r>
              <a:rPr lang="en-US" sz="2200" i="1" dirty="0" smtClean="0"/>
              <a:t>FT4</a:t>
            </a:r>
            <a:r>
              <a:rPr lang="en-US" sz="2200" dirty="0" smtClean="0"/>
              <a:t>, </a:t>
            </a:r>
            <a:r>
              <a:rPr lang="ru-RU" sz="2200" dirty="0" smtClean="0"/>
              <a:t>как описано у </a:t>
            </a:r>
            <a:r>
              <a:rPr lang="en-US" sz="2200" i="1" dirty="0" err="1" smtClean="0"/>
              <a:t>Picea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abies</a:t>
            </a:r>
            <a:r>
              <a:rPr lang="en-US" sz="2200" i="1" dirty="0" smtClean="0"/>
              <a:t> </a:t>
            </a:r>
            <a:r>
              <a:rPr lang="en-US" sz="2200" dirty="0" smtClean="0"/>
              <a:t>(</a:t>
            </a:r>
            <a:r>
              <a:rPr lang="en-US" sz="2200" dirty="0" err="1" smtClean="0"/>
              <a:t>Gyllenstand</a:t>
            </a:r>
            <a:r>
              <a:rPr lang="en-US" sz="2200" dirty="0" smtClean="0"/>
              <a:t> et al. 2007), </a:t>
            </a:r>
            <a:r>
              <a:rPr lang="ru-RU" sz="2200" dirty="0" smtClean="0"/>
              <a:t>в настоящее время </a:t>
            </a:r>
            <a:r>
              <a:rPr lang="en-US" sz="2200" dirty="0" smtClean="0"/>
              <a:t>Pa </a:t>
            </a:r>
            <a:r>
              <a:rPr lang="en-US" sz="2200" i="1" dirty="0" smtClean="0"/>
              <a:t>FTL2</a:t>
            </a:r>
            <a:r>
              <a:rPr lang="en-US" sz="2200" dirty="0" smtClean="0"/>
              <a:t>, GA </a:t>
            </a:r>
            <a:r>
              <a:rPr lang="ru-RU" sz="2200" dirty="0" smtClean="0"/>
              <a:t>гиббереллин, </a:t>
            </a:r>
            <a:r>
              <a:rPr lang="en-US" sz="2200" dirty="0" smtClean="0"/>
              <a:t>DELLA </a:t>
            </a:r>
            <a:r>
              <a:rPr lang="ru-RU" sz="2200" dirty="0" smtClean="0"/>
              <a:t>негативные сигнальные компоненты пути </a:t>
            </a:r>
            <a:r>
              <a:rPr lang="en-US" sz="2200" dirty="0" smtClean="0"/>
              <a:t>GA, </a:t>
            </a:r>
            <a:r>
              <a:rPr lang="ru-RU" sz="2200" dirty="0" err="1" smtClean="0"/>
              <a:t>абсцизовая</a:t>
            </a:r>
            <a:r>
              <a:rPr lang="ru-RU" sz="2200" dirty="0" smtClean="0"/>
              <a:t> кислота </a:t>
            </a:r>
            <a:r>
              <a:rPr lang="en-US" sz="2200" dirty="0" smtClean="0"/>
              <a:t>ABA, </a:t>
            </a:r>
            <a:r>
              <a:rPr lang="ru-RU" sz="2200" dirty="0" smtClean="0"/>
              <a:t>этилен </a:t>
            </a:r>
            <a:r>
              <a:rPr lang="en-US" sz="2200" dirty="0" smtClean="0"/>
              <a:t>Et (Olsen, 2010).</a:t>
            </a:r>
            <a:endParaRPr lang="ru-RU" sz="2200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834090"/>
              </p:ext>
            </p:extLst>
          </p:nvPr>
        </p:nvGraphicFramePr>
        <p:xfrm>
          <a:off x="0" y="2781300"/>
          <a:ext cx="9144000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00" dirty="0" err="1">
                          <a:effectLst/>
                          <a:latin typeface="Times New Roman"/>
                          <a:ea typeface="Calibri"/>
                        </a:rPr>
                        <a:t>Active</a:t>
                      </a:r>
                      <a:r>
                        <a:rPr lang="ru-RU" sz="1700" kern="100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700" kern="100" dirty="0" err="1">
                          <a:effectLst/>
                          <a:latin typeface="Times New Roman"/>
                          <a:ea typeface="Calibri"/>
                        </a:rPr>
                        <a:t>cell</a:t>
                      </a:r>
                      <a:r>
                        <a:rPr lang="ru-RU" sz="1700" kern="100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700" kern="100" dirty="0" err="1">
                          <a:effectLst/>
                          <a:latin typeface="Times New Roman"/>
                          <a:ea typeface="Calibri"/>
                        </a:rPr>
                        <a:t>division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00">
                          <a:effectLst/>
                          <a:latin typeface="Times New Roman"/>
                          <a:ea typeface="Calibri"/>
                        </a:rPr>
                        <a:t>Cell division ceases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00">
                          <a:effectLst/>
                          <a:latin typeface="Times New Roman"/>
                          <a:ea typeface="Calibri"/>
                        </a:rPr>
                        <a:t>No </a:t>
                      </a:r>
                      <a:r>
                        <a:rPr lang="en-US" sz="1700" kern="100">
                          <a:effectLst/>
                          <a:latin typeface="Times New Roman"/>
                          <a:ea typeface="Calibri"/>
                        </a:rPr>
                        <a:t>growth activity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High </a:t>
                      </a:r>
                      <a:r>
                        <a:rPr lang="en-US" sz="1700" i="1" kern="100" dirty="0">
                          <a:effectLst/>
                          <a:latin typeface="Times New Roman"/>
                          <a:ea typeface="Calibri"/>
                        </a:rPr>
                        <a:t>FT</a:t>
                      </a:r>
                      <a:r>
                        <a:rPr lang="ru-RU" sz="1700" i="1" kern="100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700" kern="100" dirty="0">
                          <a:effectLst/>
                          <a:latin typeface="Times New Roman"/>
                          <a:ea typeface="Calibri"/>
                        </a:rPr>
                        <a:t>   </a:t>
                      </a: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High GA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Low </a:t>
                      </a:r>
                      <a:r>
                        <a:rPr lang="en-US" sz="1700" i="1" kern="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FT</a:t>
                      </a:r>
                      <a:r>
                        <a:rPr lang="ru-RU" sz="1700" kern="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*  </a:t>
                      </a:r>
                      <a:r>
                        <a:rPr lang="en-US" sz="1700" kern="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Low DELLA</a:t>
                      </a:r>
                      <a:endParaRPr lang="ru-RU" sz="17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Low </a:t>
                      </a:r>
                      <a:r>
                        <a:rPr lang="en-US" sz="1700" i="1" kern="100" dirty="0">
                          <a:effectLst/>
                          <a:latin typeface="Times New Roman"/>
                          <a:ea typeface="Calibri"/>
                        </a:rPr>
                        <a:t>FT</a:t>
                      </a:r>
                      <a:r>
                        <a:rPr lang="ru-RU" sz="1700" kern="100" dirty="0">
                          <a:effectLst/>
                          <a:latin typeface="Times New Roman"/>
                          <a:ea typeface="Calibri"/>
                        </a:rPr>
                        <a:t>   </a:t>
                      </a: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Low GA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High </a:t>
                      </a:r>
                      <a:r>
                        <a:rPr lang="en-US" sz="1700" i="1" kern="100" dirty="0">
                          <a:effectLst/>
                          <a:latin typeface="Times New Roman"/>
                          <a:ea typeface="Calibri"/>
                        </a:rPr>
                        <a:t>FT</a:t>
                      </a:r>
                      <a:r>
                        <a:rPr lang="ru-RU" sz="1700" kern="100" dirty="0">
                          <a:effectLst/>
                          <a:latin typeface="Times New Roman"/>
                          <a:ea typeface="Calibri"/>
                        </a:rPr>
                        <a:t>   </a:t>
                      </a: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High  </a:t>
                      </a:r>
                      <a:r>
                        <a:rPr lang="en-US" sz="1700" i="1" kern="100" dirty="0">
                          <a:effectLst/>
                          <a:latin typeface="Times New Roman"/>
                          <a:ea typeface="Calibri"/>
                        </a:rPr>
                        <a:t>DELLA</a:t>
                      </a:r>
                      <a:endParaRPr lang="ru-RU" sz="170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>
                          <a:effectLst/>
                          <a:latin typeface="Times New Roman"/>
                          <a:ea typeface="Calibri"/>
                        </a:rPr>
                        <a:t>High Et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>
                          <a:effectLst/>
                          <a:latin typeface="Times New Roman"/>
                          <a:ea typeface="Calibri"/>
                        </a:rPr>
                        <a:t>Et signaling activated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>
                          <a:effectLst/>
                          <a:latin typeface="Times New Roman"/>
                          <a:ea typeface="Calibri"/>
                        </a:rPr>
                        <a:t>High ABA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>
                          <a:effectLst/>
                          <a:latin typeface="Times New Roman"/>
                          <a:ea typeface="Calibri"/>
                        </a:rPr>
                        <a:t>ABA </a:t>
                      </a:r>
                      <a:r>
                        <a:rPr lang="en-US" sz="1700" kern="10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700" kern="100">
                          <a:effectLst/>
                          <a:latin typeface="Times New Roman"/>
                          <a:ea typeface="Calibri"/>
                        </a:rPr>
                        <a:t>signaling activated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Gross differential gene expression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Gross differential gene expression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>
                          <a:effectLst/>
                          <a:latin typeface="Times New Roman"/>
                          <a:ea typeface="Calibri"/>
                        </a:rPr>
                        <a:t>Little  differential gene expression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>
                          <a:effectLst/>
                          <a:latin typeface="Times New Roman"/>
                          <a:ea typeface="Calibri"/>
                        </a:rPr>
                        <a:t>Shoot elongation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>
                          <a:effectLst/>
                          <a:latin typeface="Times New Roman"/>
                          <a:ea typeface="Calibri"/>
                        </a:rPr>
                        <a:t>Growth </a:t>
                      </a:r>
                      <a:r>
                        <a:rPr lang="en-US" sz="1700" kern="10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700" kern="100">
                          <a:effectLst/>
                          <a:latin typeface="Times New Roman"/>
                          <a:ea typeface="Calibri"/>
                        </a:rPr>
                        <a:t>cessation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Bud formation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Dormancy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>
                          <a:effectLst/>
                          <a:latin typeface="Times New Roman"/>
                          <a:ea typeface="Calibri"/>
                        </a:rPr>
                        <a:t>LD and FR light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SD and lack of </a:t>
                      </a:r>
                      <a:r>
                        <a:rPr lang="en-US" sz="1700" kern="100" dirty="0"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1700" kern="100" dirty="0">
                          <a:effectLst/>
                          <a:latin typeface="Times New Roman"/>
                          <a:ea typeface="Calibri"/>
                        </a:rPr>
                        <a:t>FR light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319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9. Функции </a:t>
            </a:r>
            <a:r>
              <a:rPr lang="ru-RU" dirty="0" err="1" smtClean="0"/>
              <a:t>фитохромов</a:t>
            </a:r>
            <a:r>
              <a:rPr lang="ru-RU" dirty="0" smtClean="0"/>
              <a:t> в настройке молекулярных процессов растений: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одстройка циркадных часов;</a:t>
            </a:r>
            <a:endParaRPr lang="en-US" dirty="0" smtClean="0"/>
          </a:p>
          <a:p>
            <a:pPr>
              <a:buFontTx/>
              <a:buChar char="-"/>
            </a:pPr>
            <a:r>
              <a:rPr lang="ru-RU" dirty="0" smtClean="0"/>
              <a:t>регуляция транскрипции </a:t>
            </a:r>
            <a:r>
              <a:rPr lang="ru-RU" dirty="0"/>
              <a:t>светочувствительных генов, </a:t>
            </a:r>
            <a:r>
              <a:rPr lang="ru-RU" dirty="0" smtClean="0"/>
              <a:t>модулируя </a:t>
            </a:r>
            <a:r>
              <a:rPr lang="ru-RU" dirty="0"/>
              <a:t>активность нескольких факторов транскрипции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i="1" dirty="0" err="1" smtClean="0"/>
              <a:t>phyA</a:t>
            </a:r>
            <a:r>
              <a:rPr lang="ru-RU" dirty="0"/>
              <a:t>, и </a:t>
            </a:r>
            <a:r>
              <a:rPr lang="ru-RU" i="1" dirty="0" err="1"/>
              <a:t>phyB</a:t>
            </a:r>
            <a:r>
              <a:rPr lang="ru-RU" dirty="0"/>
              <a:t> могут напрямую связываться с промоторами регулируемых генов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err="1" smtClean="0"/>
              <a:t>фитохромы</a:t>
            </a:r>
            <a:r>
              <a:rPr lang="ru-RU" dirty="0" smtClean="0"/>
              <a:t> опосредуют выбор </a:t>
            </a:r>
            <a:r>
              <a:rPr lang="ru-RU" dirty="0"/>
              <a:t>в генах альтернативных промоторов в зависимости от светового режима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лияют на альтернативный </a:t>
            </a:r>
            <a:r>
              <a:rPr lang="ru-RU" dirty="0" err="1"/>
              <a:t>сплайсинг</a:t>
            </a:r>
            <a:r>
              <a:rPr lang="ru-RU" dirty="0"/>
              <a:t> </a:t>
            </a:r>
            <a:r>
              <a:rPr lang="ru-RU" dirty="0" err="1"/>
              <a:t>транскриптов</a:t>
            </a:r>
            <a:r>
              <a:rPr lang="ru-RU" dirty="0"/>
              <a:t> более тысячи </a:t>
            </a:r>
            <a:r>
              <a:rPr lang="ru-RU" dirty="0" smtClean="0"/>
              <a:t>генов </a:t>
            </a:r>
            <a:endParaRPr lang="ru-RU" dirty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26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1228</TotalTime>
  <Words>858</Words>
  <Application>Microsoft Office PowerPoint</Application>
  <PresentationFormat>Экран (4:3)</PresentationFormat>
  <Paragraphs>215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СВЕТ И МОЛЕКУЛЯРНЫЕ ОСНОВЫ ЛОКАЛЬНОЙ АДАПТАЦИИ СОСНЫ И ЕЛИ  Калько Г.В.  </vt:lpstr>
      <vt:lpstr>2. Фоторецепторы арабидопсиса и характеристики воспринимаемого света R – красный свет, FR – дальний красный свет, B – синий свет, UV–A – ультрафиолет А с длиной волны 320-400 нм, UV–В – ультрафиолет B с длиной волны 280-320 нм.  </vt:lpstr>
      <vt:lpstr>3. Упрощенная схема восприятия сигналов, поступающих от фоторецепторов, активируемых светом различных областей спектра, у Arabidopsis thaliana (Войцеховская, 2019)  В целом, сигналы от всех видов фоторецепторов растений поступают на основные компоненты трех крупных регуляторных модулей: репрессора фотоморфогенеза COР1, активатора фотоморфогенеза HY5 и системных интеграторов PIFs </vt:lpstr>
      <vt:lpstr>4. Модель циркадных часов Arabidopsis thaliana [Greenham, McClung, 2015]</vt:lpstr>
      <vt:lpstr>5. Сравнение фитохромов и циркадных  часов хвойных и покрытосеменных</vt:lpstr>
      <vt:lpstr>6. Особенности циркадных часов  Picea abies</vt:lpstr>
      <vt:lpstr>7. Модель внешнего совпадения фотопериодического контроля цветения арабидопсиса Переход к цветению происходит при достижении пика экспрессии гена КОНСТАНС (СО), который совпадает со светлой фазой суток. Фоторецепторы (PHYA/PHYB) воспринимают световые сигналы и управляют часами. Центральный осцилятор  состоит из генов LHYs (1 и 2), CAB 1 (TOC1) и CCA1.  Эти гены контролируют суточный ритм экспрессия CO. В длинные дни (нижняя часть рисунка) пик экспрессии CO совпадает со светлой фазой (фаза совпадения). На свету белок СО стабилен и может активировать экспрессию FLOWERING LOCUS T (FT), способствуя цветению. В короткие дни (правая панель) пик экспрессии CO приходится на темноту (нет совпадения световой фазы) и экспрессия CO). В темноте белок CO разрушается и, следовательно, не может индуцировать экспрессию FT и дальнейшие процессы. Перерисовано из Бастоу и Дин (2002).</vt:lpstr>
      <vt:lpstr>8. Схематический ход индукции покоя у деревьев  FR дальний красный свет, LD и SD длинный и короткий фотопериод, FT ЦВЕТУЩИЙ ЛОКУСТ T, как описано у Populus (Böhlenius et al. 2006), FT* ген FT4, как описано у Picea abies (Gyllenstand et al. 2007), в настоящее время Pa FTL2, GA гиббереллин, DELLA негативные сигнальные компоненты пути GA, абсцизовая кислота ABA, этилен Et (Olsen, 2010).</vt:lpstr>
      <vt:lpstr>9. Функции фитохромов в настройке молекулярных процессов растений:</vt:lpstr>
      <vt:lpstr> 10. Краткое описание экологического контроля закладки почек у некоторых родов деревьев (Cooke et al., 2012) </vt:lpstr>
      <vt:lpstr>11. Выравнивание аминокислотной последовательности ПЦР-продуктов на референсную последовательность гена Pa Phy O (зеленым цветом обозначены несинонимичные замены, серым – синонимичные замены) (Каржаев и др., 2023)</vt:lpstr>
      <vt:lpstr>12. Гены-кандидаты ели и сосны, в который обнаружены нуклеотидные полиморфизмы, связанные с локальной адаптацией (широтная клинальность в распределении аллелей или доказательства отбора) </vt:lpstr>
      <vt:lpstr>Выводы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 И МОЛЕКУЛЯРНЫЕ ОСНОВЫ ЛОКАЛЬНОЙ АДАПТАЦИИ СОСНЫ И ЕЛИ  Калько Г.В.</dc:title>
  <dc:creator>Галина Калько</dc:creator>
  <cp:lastModifiedBy>Галина Калько</cp:lastModifiedBy>
  <cp:revision>50</cp:revision>
  <dcterms:created xsi:type="dcterms:W3CDTF">2024-05-14T09:07:39Z</dcterms:created>
  <dcterms:modified xsi:type="dcterms:W3CDTF">2024-05-17T06:29:23Z</dcterms:modified>
</cp:coreProperties>
</file>