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4" r:id="rId1"/>
  </p:sldMasterIdLst>
  <p:sldIdLst>
    <p:sldId id="256" r:id="rId2"/>
    <p:sldId id="265" r:id="rId3"/>
    <p:sldId id="257" r:id="rId4"/>
    <p:sldId id="262" r:id="rId5"/>
    <p:sldId id="258" r:id="rId6"/>
    <p:sldId id="259" r:id="rId7"/>
    <p:sldId id="263" r:id="rId8"/>
    <p:sldId id="261" r:id="rId9"/>
    <p:sldId id="260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54" d="100"/>
          <a:sy n="154" d="100"/>
        </p:scale>
        <p:origin x="534" y="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6354F-D710-4D35-90FA-2A138E82B878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EDF69-9994-4CDA-8F70-0F1D30F8E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9682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6354F-D710-4D35-90FA-2A138E82B878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EDF69-9994-4CDA-8F70-0F1D30F8E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54650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6354F-D710-4D35-90FA-2A138E82B878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EDF69-9994-4CDA-8F70-0F1D30F8E0E9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782720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6354F-D710-4D35-90FA-2A138E82B878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EDF69-9994-4CDA-8F70-0F1D30F8E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21071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6354F-D710-4D35-90FA-2A138E82B878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EDF69-9994-4CDA-8F70-0F1D30F8E0E9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685220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6354F-D710-4D35-90FA-2A138E82B878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EDF69-9994-4CDA-8F70-0F1D30F8E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48767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6354F-D710-4D35-90FA-2A138E82B878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EDF69-9994-4CDA-8F70-0F1D30F8E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70950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6354F-D710-4D35-90FA-2A138E82B878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EDF69-9994-4CDA-8F70-0F1D30F8E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6280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6354F-D710-4D35-90FA-2A138E82B878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EDF69-9994-4CDA-8F70-0F1D30F8E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5073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6354F-D710-4D35-90FA-2A138E82B878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EDF69-9994-4CDA-8F70-0F1D30F8E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04269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6354F-D710-4D35-90FA-2A138E82B878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EDF69-9994-4CDA-8F70-0F1D30F8E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2393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6354F-D710-4D35-90FA-2A138E82B878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EDF69-9994-4CDA-8F70-0F1D30F8E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19786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6354F-D710-4D35-90FA-2A138E82B878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EDF69-9994-4CDA-8F70-0F1D30F8E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408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6354F-D710-4D35-90FA-2A138E82B878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EDF69-9994-4CDA-8F70-0F1D30F8E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83999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6354F-D710-4D35-90FA-2A138E82B878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EDF69-9994-4CDA-8F70-0F1D30F8E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670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6354F-D710-4D35-90FA-2A138E82B878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EDF69-9994-4CDA-8F70-0F1D30F8E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2203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66354F-D710-4D35-90FA-2A138E82B878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1CEDF69-9994-4CDA-8F70-0F1D30F8E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7053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  <p:sldLayoutId id="2147483776" r:id="rId12"/>
    <p:sldLayoutId id="2147483777" r:id="rId13"/>
    <p:sldLayoutId id="2147483778" r:id="rId14"/>
    <p:sldLayoutId id="2147483779" r:id="rId15"/>
    <p:sldLayoutId id="214748378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9666EE3-1EA2-40B5-B6AA-671CCD9121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3152798" cy="76200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41220" y="1947595"/>
            <a:ext cx="79095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/>
              <a:t>Стерильность осины, индуцированная нокаутом гена цветения LEAFY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76300" y="4739084"/>
            <a:ext cx="52197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/>
              <a:t>Каржаев</a:t>
            </a:r>
            <a:r>
              <a:rPr lang="ru-RU" dirty="0"/>
              <a:t> Д.С. </a:t>
            </a:r>
          </a:p>
          <a:p>
            <a:r>
              <a:rPr lang="ru-RU" dirty="0"/>
              <a:t>младший научный сотрудник </a:t>
            </a:r>
            <a:r>
              <a:rPr lang="ru-RU" dirty="0" err="1"/>
              <a:t>СПбНИИЛХ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44829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21.png">
            <a:extLst>
              <a:ext uri="{FF2B5EF4-FFF2-40B4-BE49-F238E27FC236}">
                <a16:creationId xmlns:a16="http://schemas.microsoft.com/office/drawing/2014/main" id="{A0535DB6-88FE-22C9-E93A-5A05A41EB4B9}"/>
              </a:ext>
            </a:extLst>
          </p:cNvPr>
          <p:cNvPicPr/>
          <p:nvPr/>
        </p:nvPicPr>
        <p:blipFill>
          <a:blip r:embed="rId2"/>
          <a:srcRect t="24270"/>
          <a:stretch>
            <a:fillRect/>
          </a:stretch>
        </p:blipFill>
        <p:spPr>
          <a:xfrm>
            <a:off x="627856" y="4273550"/>
            <a:ext cx="3851487" cy="878227"/>
          </a:xfrm>
          <a:prstGeom prst="rect">
            <a:avLst/>
          </a:prstGeom>
          <a:ln/>
        </p:spPr>
      </p:pic>
      <p:pic>
        <p:nvPicPr>
          <p:cNvPr id="1026" name="Picture 2" descr="253034_map">
            <a:extLst>
              <a:ext uri="{FF2B5EF4-FFF2-40B4-BE49-F238E27FC236}">
                <a16:creationId xmlns:a16="http://schemas.microsoft.com/office/drawing/2014/main" id="{37E1996B-5032-CE9E-D35E-322FEEEA58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735478"/>
            <a:ext cx="4102100" cy="3630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22D822C-98A9-09DC-74DB-73F7A3A1B9A2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56" y="1816100"/>
            <a:ext cx="3951287" cy="223869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37B4CE0-1A70-13EF-835F-24B20FBE10B9}"/>
              </a:ext>
            </a:extLst>
          </p:cNvPr>
          <p:cNvSpPr txBox="1"/>
          <p:nvPr/>
        </p:nvSpPr>
        <p:spPr>
          <a:xfrm>
            <a:off x="912148" y="175249"/>
            <a:ext cx="77492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Редактирование гена </a:t>
            </a:r>
            <a:r>
              <a:rPr lang="en-US" sz="2400" dirty="0"/>
              <a:t>LEAFY</a:t>
            </a:r>
            <a:r>
              <a:rPr lang="ru-RU" sz="2400"/>
              <a:t>, отвечающего </a:t>
            </a:r>
            <a:r>
              <a:rPr lang="ru-RU" sz="2400" dirty="0"/>
              <a:t>за формирование цветковой меристемы</a:t>
            </a:r>
          </a:p>
        </p:txBody>
      </p:sp>
    </p:spTree>
    <p:extLst>
      <p:ext uri="{BB962C8B-B14F-4D97-AF65-F5344CB8AC3E}">
        <p14:creationId xmlns:p14="http://schemas.microsoft.com/office/powerpoint/2010/main" val="5232123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02B326D-7955-4085-8667-7349CB254A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90960" y="6095994"/>
            <a:ext cx="3152798" cy="76200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470" y="1353738"/>
            <a:ext cx="4600179" cy="3607212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40" t="4274" r="24678" b="6550"/>
          <a:stretch/>
        </p:blipFill>
        <p:spPr bwMode="auto">
          <a:xfrm>
            <a:off x="5277513" y="1353738"/>
            <a:ext cx="4333014" cy="36072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F213D5B-0F85-D723-BBEF-08BBAA326045}"/>
              </a:ext>
            </a:extLst>
          </p:cNvPr>
          <p:cNvSpPr txBox="1"/>
          <p:nvPr/>
        </p:nvSpPr>
        <p:spPr>
          <a:xfrm>
            <a:off x="772448" y="218694"/>
            <a:ext cx="80985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/>
              <a:t>Биобаллистическая</a:t>
            </a:r>
            <a:r>
              <a:rPr lang="ru-RU" sz="2400" dirty="0"/>
              <a:t> доставка РНП комплекса в </a:t>
            </a:r>
            <a:r>
              <a:rPr lang="ru-RU" sz="2400" dirty="0" err="1"/>
              <a:t>каллусные</a:t>
            </a:r>
            <a:r>
              <a:rPr lang="ru-RU" sz="2400" dirty="0"/>
              <a:t> культуры осины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CD115DF-65C2-2863-25B9-333BA0F54EE4}"/>
              </a:ext>
            </a:extLst>
          </p:cNvPr>
          <p:cNvSpPr txBox="1"/>
          <p:nvPr/>
        </p:nvSpPr>
        <p:spPr>
          <a:xfrm>
            <a:off x="473470" y="5319596"/>
            <a:ext cx="6513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В ходе исследования было обстреляно более 600 каллусов</a:t>
            </a:r>
          </a:p>
        </p:txBody>
      </p:sp>
    </p:spTree>
    <p:extLst>
      <p:ext uri="{BB962C8B-B14F-4D97-AF65-F5344CB8AC3E}">
        <p14:creationId xmlns:p14="http://schemas.microsoft.com/office/powerpoint/2010/main" val="783427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B39CBB-04A2-2C80-82D8-F303569A74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0" y="368300"/>
            <a:ext cx="8585200" cy="1320800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Каллусы после обстрела</a:t>
            </a: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>выращивались в культуре </a:t>
            </a:r>
            <a:r>
              <a:rPr lang="ru-RU" sz="2400" i="1" dirty="0" err="1">
                <a:solidFill>
                  <a:schemeClr val="tx1"/>
                </a:solidFill>
              </a:rPr>
              <a:t>in</a:t>
            </a:r>
            <a:r>
              <a:rPr lang="ru-RU" sz="2400" i="1" dirty="0">
                <a:solidFill>
                  <a:schemeClr val="tx1"/>
                </a:solidFill>
              </a:rPr>
              <a:t> </a:t>
            </a:r>
            <a:r>
              <a:rPr lang="ru-RU" sz="2400" i="1" dirty="0" err="1">
                <a:solidFill>
                  <a:schemeClr val="tx1"/>
                </a:solidFill>
              </a:rPr>
              <a:t>vitro</a:t>
            </a:r>
            <a:endParaRPr lang="ru-RU" sz="2400" i="1" dirty="0">
              <a:solidFill>
                <a:schemeClr val="tx1"/>
              </a:solidFill>
            </a:endParaRPr>
          </a:p>
        </p:txBody>
      </p:sp>
      <p:pic>
        <p:nvPicPr>
          <p:cNvPr id="7" name="image7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40" t="10124" r="14735" b="32066"/>
          <a:stretch>
            <a:fillRect/>
          </a:stretch>
        </p:blipFill>
        <p:spPr bwMode="auto">
          <a:xfrm>
            <a:off x="507251" y="2278099"/>
            <a:ext cx="2156921" cy="2604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4.jpg" descr="Описание: C:\Users\karzhaev.d\Downloads\photo1662128040 (1)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6" t="13356" r="6091" b="15970"/>
          <a:stretch>
            <a:fillRect/>
          </a:stretch>
        </p:blipFill>
        <p:spPr bwMode="auto">
          <a:xfrm>
            <a:off x="2784185" y="2263734"/>
            <a:ext cx="2443746" cy="2604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2.jpg" descr="Описание: C:\Users\karzhaev.d\Downloads\photo1662128040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63" t="4884" r="8018" b="23453"/>
          <a:stretch>
            <a:fillRect/>
          </a:stretch>
        </p:blipFill>
        <p:spPr bwMode="auto">
          <a:xfrm>
            <a:off x="5347944" y="2275208"/>
            <a:ext cx="2111029" cy="2581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92" r="12650"/>
          <a:stretch/>
        </p:blipFill>
        <p:spPr bwMode="auto">
          <a:xfrm>
            <a:off x="7578986" y="2249372"/>
            <a:ext cx="2111029" cy="2633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1462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22D71E5-80E1-4B9A-AD8D-7BA687E4A2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90960" y="6095994"/>
            <a:ext cx="3152798" cy="762006"/>
          </a:xfrm>
          <a:prstGeom prst="rect">
            <a:avLst/>
          </a:prstGeom>
        </p:spPr>
      </p:pic>
      <p:pic>
        <p:nvPicPr>
          <p:cNvPr id="3" name="Picture 2" descr="C:\Users\karzhaev.d\Downloads\IMG20231226130411.jpg"/>
          <p:cNvPicPr preferRelativeResize="0"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58"/>
          <a:stretch/>
        </p:blipFill>
        <p:spPr bwMode="auto">
          <a:xfrm>
            <a:off x="5201514" y="3962400"/>
            <a:ext cx="3016566" cy="2399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karzhaev.d\Downloads\IMG20231226130320.jpg"/>
          <p:cNvPicPr preferRelativeResize="0"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368" y="1231900"/>
            <a:ext cx="3772860" cy="513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karzhaev.d\Downloads\IMG20231226130351.jpg"/>
          <p:cNvPicPr preferRelativeResize="0"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1514" y="1231900"/>
            <a:ext cx="3016566" cy="2424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A86B427-DE57-9387-17F5-7B7C243A4535}"/>
              </a:ext>
            </a:extLst>
          </p:cNvPr>
          <p:cNvSpPr txBox="1"/>
          <p:nvPr/>
        </p:nvSpPr>
        <p:spPr>
          <a:xfrm>
            <a:off x="621290" y="144996"/>
            <a:ext cx="823696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Для корнеобразования использовались</a:t>
            </a:r>
          </a:p>
          <a:p>
            <a:pPr algn="ctr"/>
            <a:r>
              <a:rPr lang="ru-RU" sz="2400" dirty="0"/>
              <a:t> гормональные стимуляторы роста</a:t>
            </a:r>
          </a:p>
        </p:txBody>
      </p:sp>
    </p:spTree>
    <p:extLst>
      <p:ext uri="{BB962C8B-B14F-4D97-AF65-F5344CB8AC3E}">
        <p14:creationId xmlns:p14="http://schemas.microsoft.com/office/powerpoint/2010/main" val="40221675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1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4042" y="526967"/>
            <a:ext cx="2588890" cy="5730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35.png"/>
          <p:cNvPicPr/>
          <p:nvPr/>
        </p:nvPicPr>
        <p:blipFill>
          <a:blip r:embed="rId3" cstate="print"/>
          <a:srcRect l="3968" t="7971" r="11282"/>
          <a:stretch>
            <a:fillRect/>
          </a:stretch>
        </p:blipFill>
        <p:spPr>
          <a:xfrm flipH="1">
            <a:off x="395535" y="2125349"/>
            <a:ext cx="5572125" cy="2735580"/>
          </a:xfrm>
          <a:prstGeom prst="rect">
            <a:avLst/>
          </a:prstGeom>
          <a:ln/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A5B9A714-C6CC-B406-357C-4AA5A99CB6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948" y="127000"/>
            <a:ext cx="6123773" cy="1320800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Редактированные растения были адаптированы к грунту</a:t>
            </a:r>
            <a:endParaRPr lang="ru-RU" sz="2400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6298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29.png">
            <a:extLst>
              <a:ext uri="{FF2B5EF4-FFF2-40B4-BE49-F238E27FC236}">
                <a16:creationId xmlns:a16="http://schemas.microsoft.com/office/drawing/2014/main" id="{B67A17E3-EAEF-DB82-B5D3-D62C9B8A4519}"/>
              </a:ext>
            </a:extLst>
          </p:cNvPr>
          <p:cNvPicPr/>
          <p:nvPr/>
        </p:nvPicPr>
        <p:blipFill rotWithShape="1">
          <a:blip r:embed="rId2" cstate="print"/>
          <a:srcRect t="30286" r="7928" b="30695"/>
          <a:stretch/>
        </p:blipFill>
        <p:spPr>
          <a:xfrm>
            <a:off x="276225" y="2359813"/>
            <a:ext cx="4498975" cy="209709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F460E0E7-42DE-DB9A-C1E4-ACCCDB999B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225" y="369092"/>
            <a:ext cx="8982075" cy="1320800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Выявления редактированных растений проводилось с помощью высокопроизводительного секвенирования и секвенирования по </a:t>
            </a:r>
            <a:r>
              <a:rPr lang="ru-RU" sz="2400" dirty="0" err="1">
                <a:solidFill>
                  <a:schemeClr val="tx1"/>
                </a:solidFill>
              </a:rPr>
              <a:t>Сэнгеру</a:t>
            </a:r>
            <a:endParaRPr lang="ru-RU" sz="2400" i="1" dirty="0">
              <a:solidFill>
                <a:schemeClr val="tx1"/>
              </a:solidFill>
            </a:endParaRPr>
          </a:p>
        </p:txBody>
      </p:sp>
      <p:pic>
        <p:nvPicPr>
          <p:cNvPr id="10" name="image5.png">
            <a:extLst>
              <a:ext uri="{FF2B5EF4-FFF2-40B4-BE49-F238E27FC236}">
                <a16:creationId xmlns:a16="http://schemas.microsoft.com/office/drawing/2014/main" id="{10A86052-13BE-EF9D-AB58-68372D9BCBE1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5168899" y="2359812"/>
            <a:ext cx="4279901" cy="209709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792418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236ED6-4306-3E1C-F59A-0127283C97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Результаты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00A4C78-B132-97C0-2C38-EB369E89EC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291378"/>
            <a:ext cx="8596668" cy="358872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С помощью секвенирования по </a:t>
            </a:r>
            <a:r>
              <a:rPr lang="ru-RU" dirty="0" err="1"/>
              <a:t>Сэнгеру</a:t>
            </a:r>
            <a:r>
              <a:rPr lang="ru-RU" dirty="0"/>
              <a:t> выявлено 11 редактированных растений с измененной структурой гена </a:t>
            </a:r>
            <a:r>
              <a:rPr lang="en-US" i="1" dirty="0"/>
              <a:t>LEAFY</a:t>
            </a:r>
            <a:r>
              <a:rPr lang="ru-RU" dirty="0"/>
              <a:t>, отвечающего за формирование цветка</a:t>
            </a:r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dirty="0"/>
              <a:t>Часть обстрелянных растений будет </a:t>
            </a:r>
            <a:r>
              <a:rPr lang="ru-RU" dirty="0" err="1"/>
              <a:t>генотипирована</a:t>
            </a:r>
            <a:r>
              <a:rPr lang="ru-RU" dirty="0"/>
              <a:t> с помощью высокопроизводительного секвенирования</a:t>
            </a:r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dirty="0"/>
              <a:t>Редактированные растения используются в эксперименте по редактированию гена </a:t>
            </a:r>
            <a:r>
              <a:rPr lang="en-US" dirty="0"/>
              <a:t>HKX (</a:t>
            </a:r>
            <a:r>
              <a:rPr lang="en-US" b="0" i="0" dirty="0">
                <a:solidFill>
                  <a:srgbClr val="4D5156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Hexokinase</a:t>
            </a:r>
            <a:r>
              <a:rPr lang="en-US" dirty="0"/>
              <a:t>)</a:t>
            </a:r>
            <a:r>
              <a:rPr lang="ru-RU" dirty="0"/>
              <a:t> у осины с целью повышения темпов депонирования углерода</a:t>
            </a:r>
          </a:p>
        </p:txBody>
      </p:sp>
    </p:spTree>
    <p:extLst>
      <p:ext uri="{BB962C8B-B14F-4D97-AF65-F5344CB8AC3E}">
        <p14:creationId xmlns:p14="http://schemas.microsoft.com/office/powerpoint/2010/main" val="1747166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2B3B68-80D0-C2EB-E2C5-C4F73E0B64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Благодарности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3CBC0EF-44F9-AF03-A00E-4D90327E09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9758" y="5201249"/>
            <a:ext cx="8596668" cy="759357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>
                <a:solidFill>
                  <a:schemeClr val="tx1"/>
                </a:solidFill>
              </a:rPr>
              <a:t>Исследование выполнено за счет средств федерального бюджета в рамках государственного задания ФБУ «</a:t>
            </a:r>
            <a:r>
              <a:rPr lang="ru-RU" dirty="0" err="1">
                <a:solidFill>
                  <a:schemeClr val="tx1"/>
                </a:solidFill>
              </a:rPr>
              <a:t>СПбНИИЛХ</a:t>
            </a:r>
            <a:r>
              <a:rPr lang="ru-RU" dirty="0">
                <a:solidFill>
                  <a:schemeClr val="tx1"/>
                </a:solidFill>
              </a:rPr>
              <a:t>» № 053-00011-23-00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06A8186-1270-2D9F-9383-2AEA83448365}"/>
              </a:ext>
            </a:extLst>
          </p:cNvPr>
          <p:cNvSpPr txBox="1"/>
          <p:nvPr/>
        </p:nvSpPr>
        <p:spPr>
          <a:xfrm>
            <a:off x="569758" y="3294000"/>
            <a:ext cx="9721080" cy="923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dirty="0"/>
              <a:t>Особая благодарность команде проекта: </a:t>
            </a:r>
            <a:r>
              <a:rPr lang="ru-RU" dirty="0" err="1"/>
              <a:t>Потокиной</a:t>
            </a:r>
            <a:r>
              <a:rPr lang="ru-RU" dirty="0"/>
              <a:t> Е.К., Волкову В.А., Нестерчук В.В., Шабунину Д.А., </a:t>
            </a:r>
            <a:r>
              <a:rPr lang="ru-RU" dirty="0" err="1"/>
              <a:t>Сафронычевой</a:t>
            </a:r>
            <a:r>
              <a:rPr lang="ru-RU" dirty="0"/>
              <a:t> Е.Д., Тис М.В. </a:t>
            </a:r>
            <a:br>
              <a:rPr lang="ru-RU" dirty="0"/>
            </a:br>
            <a:r>
              <a:rPr lang="ru-RU" dirty="0"/>
              <a:t> 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702461679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Другая 2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BFE373"/>
      </a:accent1>
      <a:accent2>
        <a:srgbClr val="9ED42B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TM02900688[[fn=Аспект]]</Template>
  <TotalTime>637</TotalTime>
  <Words>180</Words>
  <Application>Microsoft Office PowerPoint</Application>
  <PresentationFormat>Широкоэкранный</PresentationFormat>
  <Paragraphs>20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Arial</vt:lpstr>
      <vt:lpstr>Trebuchet MS</vt:lpstr>
      <vt:lpstr>Wingdings 3</vt:lpstr>
      <vt:lpstr>Аспект</vt:lpstr>
      <vt:lpstr>Презентация PowerPoint</vt:lpstr>
      <vt:lpstr>Презентация PowerPoint</vt:lpstr>
      <vt:lpstr>Презентация PowerPoint</vt:lpstr>
      <vt:lpstr>Каллусы после обстрела выращивались в культуре in vitro</vt:lpstr>
      <vt:lpstr>Презентация PowerPoint</vt:lpstr>
      <vt:lpstr>Редактированные растения были адаптированы к грунту</vt:lpstr>
      <vt:lpstr>Выявления редактированных растений проводилось с помощью высокопроизводительного секвенирования и секвенирования по Сэнгеру</vt:lpstr>
      <vt:lpstr>Результаты</vt:lpstr>
      <vt:lpstr>Благодарности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«Поиск генетических полиморфизмов карельской березы для выявления признака «узорчатой» древесины на ранних стадиях роста с использованием высокопроизводительного генотипирования»</dc:title>
  <dc:creator>Лиза</dc:creator>
  <cp:lastModifiedBy>Дима</cp:lastModifiedBy>
  <cp:revision>32</cp:revision>
  <dcterms:created xsi:type="dcterms:W3CDTF">2024-04-14T08:56:12Z</dcterms:created>
  <dcterms:modified xsi:type="dcterms:W3CDTF">2024-05-17T02:06:38Z</dcterms:modified>
</cp:coreProperties>
</file>